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9" r:id="rId14"/>
    <p:sldId id="268" r:id="rId15"/>
    <p:sldId id="269" r:id="rId16"/>
    <p:sldId id="270" r:id="rId17"/>
    <p:sldId id="280" r:id="rId18"/>
    <p:sldId id="271" r:id="rId19"/>
    <p:sldId id="272" r:id="rId20"/>
    <p:sldId id="273" r:id="rId21"/>
    <p:sldId id="274" r:id="rId22"/>
    <p:sldId id="281" r:id="rId23"/>
    <p:sldId id="277" r:id="rId24"/>
    <p:sldId id="275" r:id="rId25"/>
    <p:sldId id="276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B38085-5316-4A3C-866D-F469D4CA232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3D2337D-7781-4748-B39E-5065484B1CB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447800"/>
            <a:ext cx="7696200" cy="2209800"/>
          </a:xfrm>
        </p:spPr>
        <p:txBody>
          <a:bodyPr/>
          <a:lstStyle/>
          <a:p>
            <a:r>
              <a:rPr lang="ru-RU" dirty="0" smtClean="0"/>
              <a:t>Показатели роста церкви во свете нового видения ТО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7406640" cy="17526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Иван </a:t>
            </a:r>
            <a:r>
              <a:rPr lang="ru-RU" sz="4000" dirty="0" err="1" smtClean="0"/>
              <a:t>Милеев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4542545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Качество проповеди определит будущее совместного служения…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382000" cy="5334000"/>
          </a:xfrm>
        </p:spPr>
        <p:txBody>
          <a:bodyPr>
            <a:normAutofit/>
          </a:bodyPr>
          <a:lstStyle/>
          <a:p>
            <a:r>
              <a:rPr lang="ru-RU" dirty="0" smtClean="0"/>
              <a:t>Именно из за неприятия стиля и качества проповеди, </a:t>
            </a:r>
            <a:r>
              <a:rPr lang="ru-RU" dirty="0" smtClean="0"/>
              <a:t>представители второго поколения уходят </a:t>
            </a:r>
            <a:r>
              <a:rPr lang="ru-RU" dirty="0" smtClean="0"/>
              <a:t>в Американские </a:t>
            </a:r>
            <a:r>
              <a:rPr lang="ru-RU" dirty="0" smtClean="0"/>
              <a:t>церкви.</a:t>
            </a:r>
            <a:endParaRPr lang="ru-RU" dirty="0" smtClean="0"/>
          </a:p>
          <a:p>
            <a:r>
              <a:rPr lang="ru-RU" dirty="0" smtClean="0"/>
              <a:t>Это касается как служений на руссом языке так и английском.</a:t>
            </a:r>
          </a:p>
          <a:p>
            <a:r>
              <a:rPr lang="ru-RU" dirty="0" smtClean="0"/>
              <a:t>Как мы оцениваем служение проповеди в своей поместной церкви?</a:t>
            </a:r>
          </a:p>
          <a:p>
            <a:r>
              <a:rPr lang="ru-RU" dirty="0" smtClean="0"/>
              <a:t>Обязанность пастора </a:t>
            </a:r>
            <a:r>
              <a:rPr lang="ru-RU" dirty="0" smtClean="0"/>
              <a:t>поместной церкви </a:t>
            </a:r>
            <a:r>
              <a:rPr lang="ru-RU" dirty="0" smtClean="0"/>
              <a:t>регулярно (еженедельно) проповедовать, и </a:t>
            </a:r>
            <a:r>
              <a:rPr lang="ru-RU" dirty="0" smtClean="0"/>
              <a:t>желательно</a:t>
            </a:r>
            <a:r>
              <a:rPr lang="ru-RU" dirty="0" smtClean="0"/>
              <a:t> </a:t>
            </a:r>
            <a:r>
              <a:rPr lang="ru-RU" dirty="0" smtClean="0"/>
              <a:t>серию </a:t>
            </a:r>
            <a:r>
              <a:rPr lang="ru-RU" dirty="0" smtClean="0"/>
              <a:t>проповедей…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67983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Роль пастора, как проповедника…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424" y="1143000"/>
            <a:ext cx="8382000" cy="5867400"/>
          </a:xfrm>
        </p:spPr>
        <p:txBody>
          <a:bodyPr>
            <a:normAutofit/>
          </a:bodyPr>
          <a:lstStyle/>
          <a:p>
            <a:r>
              <a:rPr lang="ru-RU" dirty="0" smtClean="0"/>
              <a:t>Церковь должна позаботится о создании условий для пастора иметь время для </a:t>
            </a:r>
            <a:r>
              <a:rPr lang="ru-RU" dirty="0" smtClean="0"/>
              <a:t>подготовке к проповеди.</a:t>
            </a:r>
            <a:endParaRPr lang="ru-RU" dirty="0" smtClean="0"/>
          </a:p>
          <a:p>
            <a:r>
              <a:rPr lang="ru-RU" dirty="0" smtClean="0"/>
              <a:t>От качества духовной пищи зависит духовное здоровье </a:t>
            </a:r>
            <a:r>
              <a:rPr lang="ru-RU" dirty="0" smtClean="0"/>
              <a:t>церкви.</a:t>
            </a:r>
            <a:endParaRPr lang="ru-RU" dirty="0" smtClean="0"/>
          </a:p>
          <a:p>
            <a:r>
              <a:rPr lang="ru-RU" dirty="0" smtClean="0"/>
              <a:t>Семейные проблемы, не желание жертвовать материально, отсутствие духа мира, любви, хороших взаимоотношений в поместной церкви, духовный сон, </a:t>
            </a:r>
            <a:r>
              <a:rPr lang="ru-RU" dirty="0" smtClean="0"/>
              <a:t>и т.д.- всё это проблемы </a:t>
            </a:r>
            <a:r>
              <a:rPr lang="ru-RU" dirty="0" smtClean="0"/>
              <a:t>духовного питания церкви…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20760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9144"/>
            <a:ext cx="7543800" cy="1143000"/>
          </a:xfrm>
        </p:spPr>
        <p:txBody>
          <a:bodyPr/>
          <a:lstStyle/>
          <a:p>
            <a:r>
              <a:rPr lang="ru-RU" dirty="0" smtClean="0"/>
              <a:t>Ключ к изменениям…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5562600"/>
          </a:xfrm>
        </p:spPr>
        <p:txBody>
          <a:bodyPr>
            <a:normAutofit/>
          </a:bodyPr>
          <a:lstStyle/>
          <a:p>
            <a:r>
              <a:rPr lang="ru-RU" dirty="0" smtClean="0"/>
              <a:t>Как часто люди слышат призыв к покаянию, Евангелие в конце каждой проповеди?</a:t>
            </a:r>
          </a:p>
          <a:p>
            <a:r>
              <a:rPr lang="ru-RU" dirty="0" smtClean="0"/>
              <a:t>Как часто они слышат о необходимости крещения? </a:t>
            </a:r>
          </a:p>
          <a:p>
            <a:r>
              <a:rPr lang="ru-RU" dirty="0" smtClean="0"/>
              <a:t>Проводятся ли встречи групп по домам среди недели, основанных на содержании проповеди, услышанной в воскресение, для углубленного изучения?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82632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498080" cy="1143000"/>
          </a:xfrm>
        </p:spPr>
        <p:txBody>
          <a:bodyPr/>
          <a:lstStyle/>
          <a:p>
            <a:r>
              <a:rPr lang="ru-RU" i="1" dirty="0" smtClean="0"/>
              <a:t>Предложения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8171688" cy="5562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endParaRPr lang="ru-RU" dirty="0" smtClean="0"/>
          </a:p>
          <a:p>
            <a:r>
              <a:rPr lang="ru-RU" i="1" dirty="0" smtClean="0"/>
              <a:t>Провести семинар для проповедников</a:t>
            </a:r>
          </a:p>
          <a:p>
            <a:r>
              <a:rPr lang="ru-RU" dirty="0" smtClean="0"/>
              <a:t>Как улучшить качество проповеди?</a:t>
            </a:r>
          </a:p>
          <a:p>
            <a:r>
              <a:rPr lang="ru-RU" dirty="0" smtClean="0"/>
              <a:t>Планирование и проповедь</a:t>
            </a:r>
          </a:p>
          <a:p>
            <a:r>
              <a:rPr lang="ru-RU" dirty="0" smtClean="0"/>
              <a:t>Особенности построения проповеди в контексте церковной жизни в Америке</a:t>
            </a:r>
          </a:p>
          <a:p>
            <a:r>
              <a:rPr lang="ru-RU" dirty="0" smtClean="0"/>
              <a:t>Динамика изложения содержания</a:t>
            </a:r>
          </a:p>
          <a:p>
            <a:r>
              <a:rPr lang="ru-RU" dirty="0" smtClean="0"/>
              <a:t>Примеры в проповеди</a:t>
            </a:r>
          </a:p>
          <a:p>
            <a:r>
              <a:rPr lang="ru-RU" dirty="0" smtClean="0"/>
              <a:t>Анализ текста</a:t>
            </a:r>
          </a:p>
          <a:p>
            <a:r>
              <a:rPr lang="ru-RU" dirty="0"/>
              <a:t>и</a:t>
            </a:r>
            <a:r>
              <a:rPr lang="ru-RU" dirty="0" smtClean="0"/>
              <a:t> </a:t>
            </a:r>
            <a:r>
              <a:rPr lang="ru-RU" dirty="0" smtClean="0"/>
              <a:t>т. </a:t>
            </a:r>
            <a:r>
              <a:rPr lang="ru-RU" dirty="0" smtClean="0"/>
              <a:t>д.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67946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Обучение и умножение учеников Иисуса Христа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105400"/>
          </a:xfrm>
        </p:spPr>
        <p:txBody>
          <a:bodyPr/>
          <a:lstStyle/>
          <a:p>
            <a:r>
              <a:rPr lang="ru-RU" dirty="0" smtClean="0"/>
              <a:t>Программа ученичества, это программа обучения практическим навыкам христианства в повседневной </a:t>
            </a:r>
            <a:r>
              <a:rPr lang="ru-RU" dirty="0" smtClean="0"/>
              <a:t>жизни.</a:t>
            </a:r>
            <a:endParaRPr lang="ru-RU" dirty="0" smtClean="0"/>
          </a:p>
          <a:p>
            <a:r>
              <a:rPr lang="ru-RU" dirty="0" smtClean="0"/>
              <a:t>Мы встречаемся с христианами, которые годами посещают служения, но в реальной жизни их характер, жизненные ценности, мировоззрение, поведение не отличаются от людей мира.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31290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Программа внутреннего изменения…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Объединение должно оказывать помощь церквам в программе ученичества.</a:t>
            </a:r>
          </a:p>
          <a:p>
            <a:r>
              <a:rPr lang="ru-RU" dirty="0" smtClean="0"/>
              <a:t>Подлинная духовность и зрелость появляется, как результат осознанной работы по изменению и преображению в образ Христа.</a:t>
            </a:r>
          </a:p>
          <a:p>
            <a:r>
              <a:rPr lang="ru-RU" dirty="0" smtClean="0"/>
              <a:t>Очень важны в этом, влияние </a:t>
            </a:r>
            <a:r>
              <a:rPr lang="ru-RU" dirty="0" smtClean="0"/>
              <a:t>зрелых </a:t>
            </a:r>
            <a:r>
              <a:rPr lang="ru-RU" dirty="0" smtClean="0"/>
              <a:t>христиан </a:t>
            </a:r>
            <a:r>
              <a:rPr lang="ru-RU" dirty="0" smtClean="0"/>
              <a:t>на новообращенных, личная работа, духовное участие и помощь </a:t>
            </a:r>
            <a:r>
              <a:rPr lang="ru-RU" dirty="0" smtClean="0"/>
              <a:t>в </a:t>
            </a:r>
            <a:r>
              <a:rPr lang="ru-RU" dirty="0" smtClean="0"/>
              <a:t>их духовном </a:t>
            </a:r>
            <a:r>
              <a:rPr lang="ru-RU" dirty="0" smtClean="0"/>
              <a:t>развитии.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59342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6172200" cy="1143000"/>
          </a:xfrm>
        </p:spPr>
        <p:txBody>
          <a:bodyPr/>
          <a:lstStyle/>
          <a:p>
            <a:r>
              <a:rPr lang="ru-RU" dirty="0" smtClean="0"/>
              <a:t>Возможность роста…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928" y="1066800"/>
            <a:ext cx="8229600" cy="5763768"/>
          </a:xfrm>
        </p:spPr>
        <p:txBody>
          <a:bodyPr>
            <a:normAutofit/>
          </a:bodyPr>
          <a:lstStyle/>
          <a:p>
            <a:r>
              <a:rPr lang="ru-RU" dirty="0" smtClean="0"/>
              <a:t>Как влияет время на пребывание новообращённого члена церкви, происходит ли внутреннее преображение?</a:t>
            </a:r>
          </a:p>
          <a:p>
            <a:pPr marL="0" indent="0">
              <a:buNone/>
            </a:pPr>
            <a:r>
              <a:rPr lang="ru-RU" dirty="0" smtClean="0"/>
              <a:t>Следит ли кто либо в церкви за тем, что происходит в жизни одного </a:t>
            </a:r>
            <a:r>
              <a:rPr lang="ru-RU" dirty="0" smtClean="0"/>
              <a:t>человека? </a:t>
            </a:r>
            <a:r>
              <a:rPr lang="ru-RU" dirty="0"/>
              <a:t>Э</a:t>
            </a:r>
            <a:r>
              <a:rPr lang="ru-RU" dirty="0" smtClean="0"/>
              <a:t>то </a:t>
            </a:r>
            <a:r>
              <a:rPr lang="ru-RU" dirty="0" smtClean="0"/>
              <a:t>вопрос </a:t>
            </a:r>
            <a:r>
              <a:rPr lang="ru-RU" dirty="0" smtClean="0"/>
              <a:t>роста и будущего развития </a:t>
            </a:r>
            <a:r>
              <a:rPr lang="ru-RU" dirty="0" smtClean="0"/>
              <a:t>каждой поместной церкви.</a:t>
            </a:r>
          </a:p>
          <a:p>
            <a:pPr marL="0" indent="0">
              <a:buNone/>
            </a:pPr>
            <a:r>
              <a:rPr lang="ru-RU" dirty="0" smtClean="0"/>
              <a:t>Ученичество - это та почва, на которой могут произойти умножение, и реальный рост </a:t>
            </a:r>
            <a:r>
              <a:rPr lang="ru-RU" dirty="0" smtClean="0"/>
              <a:t>церкви, как количественный так и качественный.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74904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Предложение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650480" cy="5105400"/>
          </a:xfrm>
        </p:spPr>
        <p:txBody>
          <a:bodyPr/>
          <a:lstStyle/>
          <a:p>
            <a:r>
              <a:rPr lang="ru-RU" i="1" dirty="0" smtClean="0"/>
              <a:t>Разработать и предложить программу ученичества церквам ТО</a:t>
            </a:r>
          </a:p>
          <a:p>
            <a:r>
              <a:rPr lang="ru-RU" i="1" dirty="0" smtClean="0"/>
              <a:t>Каждый год можно определять отдельные темы для обучения</a:t>
            </a:r>
          </a:p>
          <a:p>
            <a:r>
              <a:rPr lang="ru-RU" i="1" dirty="0" smtClean="0"/>
              <a:t>Планировать темы </a:t>
            </a:r>
            <a:r>
              <a:rPr lang="ru-RU" i="1" dirty="0" smtClean="0"/>
              <a:t>проповедей, </a:t>
            </a:r>
            <a:r>
              <a:rPr lang="ru-RU" i="1" dirty="0" smtClean="0"/>
              <a:t>привязанных программе ученичества</a:t>
            </a:r>
          </a:p>
          <a:p>
            <a:r>
              <a:rPr lang="ru-RU" i="1" dirty="0" smtClean="0"/>
              <a:t>Задействовать отдел образования в подготовке методики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85354147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192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Подготовка учеников к выполнению Великого поручения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382000" cy="5562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Ученик должен быть </a:t>
            </a:r>
            <a:r>
              <a:rPr lang="ru-RU" dirty="0" smtClean="0"/>
              <a:t>«замечен» </a:t>
            </a:r>
            <a:r>
              <a:rPr lang="ru-RU" dirty="0" smtClean="0"/>
              <a:t>в церкви, его духовные дары должны быть </a:t>
            </a:r>
            <a:r>
              <a:rPr lang="ru-RU" dirty="0" smtClean="0"/>
              <a:t>«открыты </a:t>
            </a:r>
            <a:r>
              <a:rPr lang="ru-RU" dirty="0" smtClean="0"/>
              <a:t>и </a:t>
            </a:r>
            <a:r>
              <a:rPr lang="ru-RU" dirty="0" smtClean="0"/>
              <a:t>развиты».</a:t>
            </a:r>
            <a:endParaRPr lang="ru-RU" dirty="0" smtClean="0"/>
          </a:p>
          <a:p>
            <a:r>
              <a:rPr lang="ru-RU" dirty="0" smtClean="0"/>
              <a:t>Это программа духовного лидерства, на уровне церкви.</a:t>
            </a:r>
          </a:p>
          <a:p>
            <a:r>
              <a:rPr lang="ru-RU" dirty="0" smtClean="0"/>
              <a:t>Одна из основных </a:t>
            </a:r>
            <a:r>
              <a:rPr lang="ru-RU" dirty="0" smtClean="0"/>
              <a:t>обязанность пастора </a:t>
            </a:r>
            <a:r>
              <a:rPr lang="ru-RU" dirty="0" smtClean="0"/>
              <a:t>церкви, </a:t>
            </a:r>
            <a:r>
              <a:rPr lang="ru-RU" dirty="0" smtClean="0"/>
              <a:t>обучать и готовить к служению новых лидеров. </a:t>
            </a:r>
            <a:r>
              <a:rPr lang="ru-RU" dirty="0" smtClean="0"/>
              <a:t>Для этого </a:t>
            </a:r>
            <a:r>
              <a:rPr lang="ru-RU" dirty="0" smtClean="0"/>
              <a:t>могут быть </a:t>
            </a:r>
            <a:r>
              <a:rPr lang="ru-RU" dirty="0" smtClean="0"/>
              <a:t>организованны классы духовного лидерства, </a:t>
            </a:r>
            <a:r>
              <a:rPr lang="ru-RU" dirty="0" smtClean="0"/>
              <a:t>а также </a:t>
            </a:r>
            <a:r>
              <a:rPr lang="ru-RU" dirty="0" smtClean="0"/>
              <a:t>личное наставничество </a:t>
            </a:r>
            <a:r>
              <a:rPr lang="ru-RU" dirty="0" smtClean="0"/>
              <a:t>(личное </a:t>
            </a:r>
            <a:r>
              <a:rPr lang="ru-RU" dirty="0" smtClean="0"/>
              <a:t>обучение </a:t>
            </a:r>
            <a:r>
              <a:rPr lang="ru-RU" dirty="0" smtClean="0"/>
              <a:t>потенциального лидера).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81137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5715000" cy="1143000"/>
          </a:xfrm>
        </p:spPr>
        <p:txBody>
          <a:bodyPr/>
          <a:lstStyle/>
          <a:p>
            <a:r>
              <a:rPr lang="ru-RU" dirty="0" smtClean="0"/>
              <a:t>Наставничество…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305800" cy="5715000"/>
          </a:xfrm>
        </p:spPr>
        <p:txBody>
          <a:bodyPr>
            <a:normAutofit/>
          </a:bodyPr>
          <a:lstStyle/>
          <a:p>
            <a:r>
              <a:rPr lang="ru-RU" dirty="0" smtClean="0"/>
              <a:t>Наставничество особенно важно для лидеров будущего поколения</a:t>
            </a:r>
          </a:p>
          <a:p>
            <a:r>
              <a:rPr lang="ru-RU" dirty="0" smtClean="0"/>
              <a:t>Не избавляться от наиболее талантливых а привлекать их, доверять им служение, и делится </a:t>
            </a:r>
            <a:r>
              <a:rPr lang="ru-RU" dirty="0" smtClean="0"/>
              <a:t>с ними личным опытом.</a:t>
            </a:r>
            <a:endParaRPr lang="ru-RU" dirty="0" smtClean="0"/>
          </a:p>
          <a:p>
            <a:r>
              <a:rPr lang="ru-RU" dirty="0" smtClean="0"/>
              <a:t>Связь различных поколений на уровне лидеров церкви очень </a:t>
            </a:r>
            <a:r>
              <a:rPr lang="ru-RU" dirty="0" smtClean="0"/>
              <a:t>важна, как для единства, так для </a:t>
            </a:r>
            <a:r>
              <a:rPr lang="ru-RU" dirty="0" smtClean="0"/>
              <a:t>перспективы того, что второе поколение будет иметь желание видеть свое будущее в </a:t>
            </a:r>
            <a:r>
              <a:rPr lang="ru-RU" dirty="0" smtClean="0"/>
              <a:t>жизни</a:t>
            </a:r>
            <a:r>
              <a:rPr lang="ru-RU" dirty="0" smtClean="0"/>
              <a:t> </a:t>
            </a:r>
            <a:r>
              <a:rPr lang="ru-RU" dirty="0" smtClean="0"/>
              <a:t>объединения.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1361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498080" cy="1143000"/>
          </a:xfrm>
        </p:spPr>
        <p:txBody>
          <a:bodyPr/>
          <a:lstStyle/>
          <a:p>
            <a:r>
              <a:rPr lang="ru-RU" dirty="0" smtClean="0"/>
              <a:t>Цитата из Видения 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19288" cy="4800600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dirty="0">
                <a:ea typeface="Calibri"/>
                <a:cs typeface="Times New Roman"/>
              </a:rPr>
              <a:t>Тихоокеанское Объединение Славянских Церквей ЕХБ видит свое </a:t>
            </a:r>
            <a:r>
              <a:rPr lang="ru-RU" dirty="0">
                <a:solidFill>
                  <a:srgbClr val="FF0000"/>
                </a:solidFill>
                <a:ea typeface="Calibri"/>
                <a:cs typeface="Times New Roman"/>
              </a:rPr>
              <a:t>назначение</a:t>
            </a:r>
            <a:r>
              <a:rPr lang="ru-RU" dirty="0">
                <a:ea typeface="Calibri"/>
                <a:cs typeface="Times New Roman"/>
              </a:rPr>
              <a:t> в </a:t>
            </a:r>
            <a:r>
              <a:rPr lang="ru-RU" b="1" dirty="0">
                <a:ea typeface="Calibri"/>
                <a:cs typeface="Times New Roman"/>
              </a:rPr>
              <a:t>провозглашении </a:t>
            </a:r>
            <a:r>
              <a:rPr lang="ru-RU" dirty="0">
                <a:ea typeface="Calibri"/>
                <a:cs typeface="Times New Roman"/>
              </a:rPr>
              <a:t>Евангельской вести, в обучении и умножении</a:t>
            </a:r>
            <a:r>
              <a:rPr lang="ru-RU" b="1" dirty="0">
                <a:ea typeface="Calibri"/>
                <a:cs typeface="Times New Roman"/>
              </a:rPr>
              <a:t> </a:t>
            </a:r>
            <a:r>
              <a:rPr lang="ru-RU" dirty="0">
                <a:ea typeface="Calibri"/>
                <a:cs typeface="Times New Roman"/>
              </a:rPr>
              <a:t>учеников Иисуса Христа, в </a:t>
            </a:r>
            <a:r>
              <a:rPr lang="ru-RU" b="1" dirty="0">
                <a:ea typeface="Calibri"/>
                <a:cs typeface="Times New Roman"/>
              </a:rPr>
              <a:t>подготовке</a:t>
            </a:r>
            <a:r>
              <a:rPr lang="ru-RU" dirty="0">
                <a:ea typeface="Calibri"/>
                <a:cs typeface="Times New Roman"/>
              </a:rPr>
              <a:t> их к выполнению Великого поручения, </a:t>
            </a:r>
            <a:r>
              <a:rPr lang="ru-RU" dirty="0">
                <a:solidFill>
                  <a:srgbClr val="FF0000"/>
                </a:solidFill>
                <a:ea typeface="Calibri"/>
                <a:cs typeface="Times New Roman"/>
              </a:rPr>
              <a:t>с целью </a:t>
            </a:r>
            <a:r>
              <a:rPr lang="ru-RU" b="1" dirty="0">
                <a:solidFill>
                  <a:srgbClr val="FF0000"/>
                </a:solidFill>
                <a:ea typeface="Calibri"/>
                <a:cs typeface="Times New Roman"/>
              </a:rPr>
              <a:t>отправки</a:t>
            </a:r>
            <a:r>
              <a:rPr lang="ru-RU" dirty="0">
                <a:ea typeface="Calibri"/>
                <a:cs typeface="Times New Roman"/>
              </a:rPr>
              <a:t> их на </a:t>
            </a:r>
            <a:r>
              <a:rPr lang="ru-RU" dirty="0">
                <a:solidFill>
                  <a:srgbClr val="FF0000"/>
                </a:solidFill>
                <a:ea typeface="Calibri"/>
                <a:cs typeface="Times New Roman"/>
              </a:rPr>
              <a:t>служение, как местное, так и международное</a:t>
            </a:r>
            <a:r>
              <a:rPr lang="ru-RU" dirty="0">
                <a:ea typeface="Calibri"/>
                <a:cs typeface="Times New Roman"/>
              </a:rPr>
              <a:t>. </a:t>
            </a:r>
            <a:endParaRPr lang="en-US" sz="2400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56348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9144"/>
            <a:ext cx="6172200" cy="1143000"/>
          </a:xfrm>
        </p:spPr>
        <p:txBody>
          <a:bodyPr/>
          <a:lstStyle/>
          <a:p>
            <a:r>
              <a:rPr lang="ru-RU" dirty="0" smtClean="0"/>
              <a:t>Вклад в будущее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382000" cy="5486400"/>
          </a:xfrm>
        </p:spPr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идерское обучение предполагает </a:t>
            </a:r>
            <a:r>
              <a:rPr lang="ru-RU" dirty="0" smtClean="0"/>
              <a:t>также необходимость </a:t>
            </a:r>
            <a:r>
              <a:rPr lang="ru-RU" dirty="0" smtClean="0"/>
              <a:t>вкладывания средств </a:t>
            </a:r>
            <a:r>
              <a:rPr lang="ru-RU" dirty="0" smtClean="0"/>
              <a:t>в обучение призванных Богом на духовное служение представителей 2-го поколения, </a:t>
            </a:r>
            <a:r>
              <a:rPr lang="ru-RU" dirty="0" smtClean="0"/>
              <a:t>при </a:t>
            </a:r>
            <a:r>
              <a:rPr lang="ru-RU" dirty="0" smtClean="0"/>
              <a:t>гарантии того, </a:t>
            </a:r>
            <a:r>
              <a:rPr lang="ru-RU" dirty="0" smtClean="0"/>
              <a:t>что выпускники семинарий долгосрочно будут нести служение в церквах ТО. Для этого самых </a:t>
            </a:r>
            <a:r>
              <a:rPr lang="ru-RU" dirty="0" smtClean="0"/>
              <a:t>способных, нужно </a:t>
            </a:r>
            <a:r>
              <a:rPr lang="ru-RU" dirty="0" smtClean="0"/>
              <a:t>благословлять на учебу в лучших </a:t>
            </a:r>
            <a:r>
              <a:rPr lang="ru-RU" dirty="0" smtClean="0"/>
              <a:t>Баптистских семинариях </a:t>
            </a:r>
            <a:r>
              <a:rPr lang="ru-RU" dirty="0" smtClean="0"/>
              <a:t>Америки.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01365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498080" cy="1143000"/>
          </a:xfrm>
        </p:spPr>
        <p:txBody>
          <a:bodyPr/>
          <a:lstStyle/>
          <a:p>
            <a:r>
              <a:rPr lang="ru-RU" dirty="0" smtClean="0"/>
              <a:t>Доверять сегодня…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47888" cy="4953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Кому мы передадим эстафету служения зависит от того, сколько времени, внимания, энергии мы тратим на это сегодня. Они уже сегодня должны учится опыту духовного служения, как принимать решения, а также нести духовную ответственность. Без доверия, выраженном в ответственности в служении, 2-ое поколение никогда не будут привязаны к поместной </a:t>
            </a:r>
            <a:r>
              <a:rPr lang="ru-RU" dirty="0" smtClean="0"/>
              <a:t>славянской церкви.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79399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1336"/>
            <a:ext cx="7498080" cy="1143000"/>
          </a:xfrm>
        </p:spPr>
        <p:txBody>
          <a:bodyPr/>
          <a:lstStyle/>
          <a:p>
            <a:r>
              <a:rPr lang="ru-RU" i="1" dirty="0" smtClean="0"/>
              <a:t>Предложения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8095488" cy="5486400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5% членов церкви, вовлечь в программу подготовки лидеров</a:t>
            </a:r>
          </a:p>
          <a:p>
            <a:r>
              <a:rPr lang="ru-RU" i="1" dirty="0" smtClean="0"/>
              <a:t>Объединению предложить церквам программу по подготовки лидеров</a:t>
            </a:r>
          </a:p>
          <a:p>
            <a:r>
              <a:rPr lang="ru-RU" i="1" dirty="0" smtClean="0"/>
              <a:t>Предложить церквам программу по наставничеству а также провести семинар для наставников</a:t>
            </a:r>
          </a:p>
          <a:p>
            <a:r>
              <a:rPr lang="ru-RU" i="1" dirty="0" smtClean="0"/>
              <a:t>Увеличить количество членов церковных советов молодыми </a:t>
            </a:r>
            <a:r>
              <a:rPr lang="ru-RU" i="1" dirty="0" smtClean="0"/>
              <a:t>братьями </a:t>
            </a:r>
            <a:endParaRPr lang="ru-RU" i="1" dirty="0" smtClean="0"/>
          </a:p>
          <a:p>
            <a:r>
              <a:rPr lang="ru-RU" i="1" dirty="0" smtClean="0"/>
              <a:t>Увеличить количество делегатов на съезд в возрасте до сорока </a:t>
            </a:r>
            <a:r>
              <a:rPr lang="ru-RU" i="1" dirty="0" smtClean="0"/>
              <a:t>лет до 40%.</a:t>
            </a:r>
            <a:endParaRPr lang="ru-RU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567115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4.Отправлять на служение местное и международное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47888" cy="4800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Здоровье церкви определяется не тем, сколько мы принимаем церковных людей, а тем, сколько мы отправляем их на служение.</a:t>
            </a:r>
          </a:p>
          <a:p>
            <a:r>
              <a:rPr lang="ru-RU" dirty="0" smtClean="0"/>
              <a:t>Количество подготовленных лидеров должны стать количеством посланных на служение вне церкви (миссионерское) а также внутри церкви.</a:t>
            </a:r>
          </a:p>
          <a:p>
            <a:r>
              <a:rPr lang="ru-RU" dirty="0" smtClean="0"/>
              <a:t>Лидер без служения будет помехой тем, кто уже совершает служение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87070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498080" cy="1143000"/>
          </a:xfrm>
        </p:spPr>
        <p:txBody>
          <a:bodyPr/>
          <a:lstStyle/>
          <a:p>
            <a:r>
              <a:rPr lang="ru-RU" dirty="0" smtClean="0"/>
              <a:t>Доверие…вместе с помощью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171688" cy="5257800"/>
          </a:xfrm>
        </p:spPr>
        <p:txBody>
          <a:bodyPr>
            <a:normAutofit/>
          </a:bodyPr>
          <a:lstStyle/>
          <a:p>
            <a:r>
              <a:rPr lang="ru-RU" dirty="0" smtClean="0"/>
              <a:t>Вместе с доверием, есть риск что не все получится у молодого служителя, на для этого и есть духовный </a:t>
            </a:r>
            <a:r>
              <a:rPr lang="ru-RU" dirty="0" smtClean="0"/>
              <a:t>наставник, готовый в любой момент </a:t>
            </a:r>
            <a:r>
              <a:rPr lang="ru-RU" dirty="0" smtClean="0"/>
              <a:t>протянуть руку помощи. Служителями не рождаются, </a:t>
            </a:r>
            <a:r>
              <a:rPr lang="ru-RU" dirty="0"/>
              <a:t>и</a:t>
            </a:r>
            <a:r>
              <a:rPr lang="ru-RU" dirty="0" smtClean="0"/>
              <a:t> </a:t>
            </a:r>
            <a:r>
              <a:rPr lang="ru-RU" dirty="0" smtClean="0"/>
              <a:t>задача объединения, чтобы в течении 3х лет появилась целая команда молодых служителей церквей. Для этого надо </a:t>
            </a:r>
            <a:r>
              <a:rPr lang="ru-RU" dirty="0" smtClean="0"/>
              <a:t>рукополагать </a:t>
            </a:r>
            <a:r>
              <a:rPr lang="ru-RU" dirty="0" smtClean="0"/>
              <a:t>служителей в возрастной группе от 30 до 40 лет.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573672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Возможность служения для </a:t>
            </a:r>
            <a:r>
              <a:rPr lang="ru-RU" dirty="0" smtClean="0"/>
              <a:t>«служителей»….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229600" cy="4038600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Организовать базу </a:t>
            </a:r>
            <a:r>
              <a:rPr lang="ru-RU" dirty="0" smtClean="0"/>
              <a:t>данных </a:t>
            </a:r>
            <a:r>
              <a:rPr lang="ru-RU" dirty="0" smtClean="0"/>
              <a:t>служителей, тех</a:t>
            </a:r>
            <a:r>
              <a:rPr lang="ru-RU" dirty="0" smtClean="0"/>
              <a:t>, кто ищет себе применение в </a:t>
            </a:r>
            <a:r>
              <a:rPr lang="ru-RU" dirty="0" smtClean="0"/>
              <a:t>служении.</a:t>
            </a:r>
            <a:endParaRPr lang="ru-RU" dirty="0" smtClean="0"/>
          </a:p>
          <a:p>
            <a:r>
              <a:rPr lang="ru-RU" dirty="0" smtClean="0"/>
              <a:t>Какая судьба выпускников семинарии и школы «Благовест»?</a:t>
            </a:r>
          </a:p>
          <a:p>
            <a:r>
              <a:rPr lang="ru-RU" dirty="0" smtClean="0"/>
              <a:t>Имеют ли они свою востребованность?</a:t>
            </a:r>
          </a:p>
          <a:p>
            <a:r>
              <a:rPr lang="ru-RU" dirty="0" smtClean="0"/>
              <a:t>Есть ли возможность делиться кадрами, когда где-то избыток, а где-то </a:t>
            </a:r>
            <a:r>
              <a:rPr lang="ru-RU" dirty="0" smtClean="0"/>
              <a:t>недостаток?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137360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498080" cy="1143000"/>
          </a:xfrm>
        </p:spPr>
        <p:txBody>
          <a:bodyPr/>
          <a:lstStyle/>
          <a:p>
            <a:r>
              <a:rPr lang="ru-RU" i="1" dirty="0" smtClean="0"/>
              <a:t>Предложения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Организовать базу данных служителей</a:t>
            </a:r>
          </a:p>
          <a:p>
            <a:r>
              <a:rPr lang="ru-RU" i="1" dirty="0" smtClean="0"/>
              <a:t>Планировать общение-</a:t>
            </a:r>
            <a:r>
              <a:rPr lang="ru-RU" i="1" dirty="0" err="1" smtClean="0"/>
              <a:t>ретрит</a:t>
            </a:r>
            <a:r>
              <a:rPr lang="ru-RU" i="1" dirty="0" smtClean="0"/>
              <a:t> служителей и организовать для них духовную и молитвенную помощь</a:t>
            </a:r>
          </a:p>
          <a:p>
            <a:r>
              <a:rPr lang="ru-RU" i="1" dirty="0" smtClean="0"/>
              <a:t>Организовать </a:t>
            </a:r>
            <a:r>
              <a:rPr lang="ru-RU" i="1" dirty="0" err="1" smtClean="0"/>
              <a:t>ретрит</a:t>
            </a:r>
            <a:r>
              <a:rPr lang="ru-RU" i="1" dirty="0" smtClean="0"/>
              <a:t> для жен служителей, для духовной поддержки</a:t>
            </a:r>
          </a:p>
          <a:p>
            <a:r>
              <a:rPr lang="ru-RU" i="1" dirty="0" smtClean="0"/>
              <a:t>Обучать церкви уважению служителей, а также необходимости  поддержки их служения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196292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49808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Роль видения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1688" cy="4800600"/>
          </a:xfrm>
        </p:spPr>
        <p:txBody>
          <a:bodyPr/>
          <a:lstStyle/>
          <a:p>
            <a:r>
              <a:rPr lang="ru-RU" dirty="0" smtClean="0"/>
              <a:t>Как мы можем </a:t>
            </a:r>
            <a:r>
              <a:rPr lang="ru-RU" dirty="0" smtClean="0"/>
              <a:t>определ</a:t>
            </a:r>
            <a:r>
              <a:rPr lang="ru-RU" dirty="0"/>
              <a:t>и</a:t>
            </a:r>
            <a:r>
              <a:rPr lang="ru-RU" dirty="0" smtClean="0"/>
              <a:t>ть </a:t>
            </a:r>
            <a:r>
              <a:rPr lang="ru-RU" dirty="0" smtClean="0"/>
              <a:t>духовный прогресс и рост поместной церкви?</a:t>
            </a:r>
          </a:p>
          <a:p>
            <a:r>
              <a:rPr lang="ru-RU" dirty="0" smtClean="0"/>
              <a:t>Как мы можем в конце года </a:t>
            </a:r>
            <a:r>
              <a:rPr lang="ru-RU" dirty="0" smtClean="0"/>
              <a:t>оценить </a:t>
            </a:r>
            <a:r>
              <a:rPr lang="ru-RU" dirty="0" smtClean="0"/>
              <a:t>результаты церковного труда?</a:t>
            </a:r>
          </a:p>
          <a:p>
            <a:r>
              <a:rPr lang="ru-RU" dirty="0" smtClean="0"/>
              <a:t>Как мы можем </a:t>
            </a:r>
            <a:r>
              <a:rPr lang="ru-RU" dirty="0" smtClean="0"/>
              <a:t>определить </a:t>
            </a:r>
            <a:r>
              <a:rPr lang="ru-RU" dirty="0" smtClean="0"/>
              <a:t>духовный рост объединения? Количеством проведенных мероприятий, конференций, количеством приобретенного имущества</a:t>
            </a:r>
            <a:r>
              <a:rPr lang="ru-RU" dirty="0" smtClean="0"/>
              <a:t>? </a:t>
            </a:r>
            <a:r>
              <a:rPr lang="ru-RU" dirty="0"/>
              <a:t>и</a:t>
            </a:r>
            <a:r>
              <a:rPr lang="ru-RU" dirty="0" smtClean="0"/>
              <a:t> т.д.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59491057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498080" cy="1143000"/>
          </a:xfrm>
        </p:spPr>
        <p:txBody>
          <a:bodyPr/>
          <a:lstStyle/>
          <a:p>
            <a:r>
              <a:rPr lang="ru-RU" dirty="0" smtClean="0"/>
              <a:t>Необходимость видения…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95488" cy="5105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Позволяет объективно посмотреть на то, что должно быть </a:t>
            </a:r>
            <a:r>
              <a:rPr lang="ru-RU" dirty="0" smtClean="0"/>
              <a:t>«главным», </a:t>
            </a:r>
            <a:r>
              <a:rPr lang="ru-RU" dirty="0" smtClean="0"/>
              <a:t>и не позволить ему быть замененным </a:t>
            </a:r>
            <a:r>
              <a:rPr lang="ru-RU" dirty="0" smtClean="0"/>
              <a:t>«второстепенным».</a:t>
            </a:r>
            <a:endParaRPr lang="ru-RU" dirty="0" smtClean="0"/>
          </a:p>
          <a:p>
            <a:r>
              <a:rPr lang="ru-RU" dirty="0" smtClean="0"/>
              <a:t>Видение</a:t>
            </a:r>
            <a:r>
              <a:rPr lang="ru-RU" dirty="0" smtClean="0"/>
              <a:t> </a:t>
            </a:r>
            <a:r>
              <a:rPr lang="ru-RU" dirty="0" smtClean="0"/>
              <a:t>позволяет одинаково подойти к оценки </a:t>
            </a:r>
            <a:r>
              <a:rPr lang="ru-RU" dirty="0" smtClean="0"/>
              <a:t>роста церквей ТО и </a:t>
            </a:r>
            <a:r>
              <a:rPr lang="ru-RU" dirty="0" smtClean="0"/>
              <a:t>увидеть потенциал </a:t>
            </a:r>
            <a:r>
              <a:rPr lang="ru-RU" dirty="0" smtClean="0"/>
              <a:t>будущего роста.</a:t>
            </a:r>
            <a:endParaRPr lang="ru-RU" dirty="0" smtClean="0"/>
          </a:p>
          <a:p>
            <a:r>
              <a:rPr lang="ru-RU" dirty="0" smtClean="0"/>
              <a:t>Видение</a:t>
            </a:r>
            <a:r>
              <a:rPr lang="ru-RU" dirty="0" smtClean="0"/>
              <a:t> </a:t>
            </a:r>
            <a:r>
              <a:rPr lang="ru-RU" dirty="0" smtClean="0"/>
              <a:t>позволяет объединить усилия в общем направлении и роста </a:t>
            </a:r>
            <a:r>
              <a:rPr lang="ru-RU" dirty="0" smtClean="0"/>
              <a:t>как количественного так и качественного.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09756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Назначение ТО в провозглашении Евангельской </a:t>
            </a:r>
            <a:r>
              <a:rPr lang="ru-RU" dirty="0" smtClean="0"/>
              <a:t>вести (из видения ТО)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953000"/>
          </a:xfrm>
        </p:spPr>
        <p:txBody>
          <a:bodyPr/>
          <a:lstStyle/>
          <a:p>
            <a:r>
              <a:rPr lang="ru-RU" dirty="0" smtClean="0"/>
              <a:t>Качество проповеди! Сила Слова Божия! </a:t>
            </a:r>
          </a:p>
          <a:p>
            <a:r>
              <a:rPr lang="ru-RU" dirty="0" smtClean="0"/>
              <a:t>В центре проповеди Христос, Благая Весть, Спасение! Главная часть </a:t>
            </a:r>
            <a:r>
              <a:rPr lang="ru-RU" dirty="0" smtClean="0"/>
              <a:t>служений -</a:t>
            </a:r>
            <a:r>
              <a:rPr lang="ru-RU" dirty="0" smtClean="0"/>
              <a:t>проповедь Евангелия</a:t>
            </a:r>
            <a:r>
              <a:rPr lang="ru-RU" dirty="0" smtClean="0"/>
              <a:t>!</a:t>
            </a:r>
            <a:endParaRPr lang="ru-RU" dirty="0" smtClean="0"/>
          </a:p>
          <a:p>
            <a:r>
              <a:rPr lang="ru-RU" dirty="0" smtClean="0"/>
              <a:t>Жизнь Иисуса Христа и учение (богословие Нового завета), важность </a:t>
            </a:r>
            <a:r>
              <a:rPr lang="ru-RU" dirty="0" smtClean="0"/>
              <a:t>проповедей, </a:t>
            </a:r>
            <a:r>
              <a:rPr lang="ru-RU" dirty="0" smtClean="0"/>
              <a:t>основанных на </a:t>
            </a:r>
            <a:r>
              <a:rPr lang="ru-RU" dirty="0"/>
              <a:t>Е</a:t>
            </a:r>
            <a:r>
              <a:rPr lang="ru-RU" dirty="0" smtClean="0"/>
              <a:t>вангелиях и </a:t>
            </a:r>
            <a:r>
              <a:rPr lang="ru-RU" dirty="0" smtClean="0"/>
              <a:t>Посланиях необходимых для духовного роста членов церквей.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36223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" y="0"/>
            <a:ext cx="8229600" cy="1143000"/>
          </a:xfrm>
        </p:spPr>
        <p:txBody>
          <a:bodyPr/>
          <a:lstStyle/>
          <a:p>
            <a:r>
              <a:rPr lang="ru-RU" dirty="0" smtClean="0"/>
              <a:t>Качество проповеди и будущее…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8229600" cy="57912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1. Без улучшения качества проповеди мы не удержим молодежь в славянских церквах</a:t>
            </a:r>
          </a:p>
          <a:p>
            <a:r>
              <a:rPr lang="ru-RU" dirty="0" smtClean="0"/>
              <a:t>2. Планирование проповедей на </a:t>
            </a:r>
            <a:r>
              <a:rPr lang="ru-RU" dirty="0" smtClean="0"/>
              <a:t>год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основанных на одном из Евангелий, Посланий, Ветхого Завета и Богословских </a:t>
            </a:r>
            <a:r>
              <a:rPr lang="ru-RU" dirty="0" smtClean="0"/>
              <a:t>тем (например</a:t>
            </a:r>
            <a:r>
              <a:rPr lang="en-US" dirty="0" smtClean="0"/>
              <a:t>: </a:t>
            </a:r>
            <a:r>
              <a:rPr lang="ru-RU" dirty="0" smtClean="0"/>
              <a:t>учение о Боге, спасение, благодать, освящение и т. д. 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3. Подготовка к проповеди предполагает несколько уровней изучения, изучение текста, и особенностей перевода, исторический контекст, богословская связь с </a:t>
            </a:r>
            <a:r>
              <a:rPr lang="ru-RU" dirty="0"/>
              <a:t>Б</a:t>
            </a:r>
            <a:r>
              <a:rPr lang="ru-RU" dirty="0" smtClean="0"/>
              <a:t>иблейским </a:t>
            </a:r>
            <a:r>
              <a:rPr lang="ru-RU" dirty="0" smtClean="0"/>
              <a:t>контекстом, практическое </a:t>
            </a:r>
            <a:r>
              <a:rPr lang="ru-RU" dirty="0" smtClean="0"/>
              <a:t>применение, и т.д.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20715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229600" cy="1143000"/>
          </a:xfrm>
        </p:spPr>
        <p:txBody>
          <a:bodyPr/>
          <a:lstStyle/>
          <a:p>
            <a:r>
              <a:rPr lang="ru-RU" dirty="0" smtClean="0"/>
              <a:t>Возможность изменений…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382000" cy="5486400"/>
          </a:xfrm>
        </p:spPr>
        <p:txBody>
          <a:bodyPr>
            <a:normAutofit/>
          </a:bodyPr>
          <a:lstStyle/>
          <a:p>
            <a:r>
              <a:rPr lang="ru-RU" dirty="0" smtClean="0"/>
              <a:t>Необходимость увеличения количества тестовых (экспозиционных проповедей).</a:t>
            </a:r>
          </a:p>
          <a:p>
            <a:r>
              <a:rPr lang="ru-RU" dirty="0" smtClean="0"/>
              <a:t>Такие</a:t>
            </a:r>
            <a:r>
              <a:rPr lang="ru-RU" dirty="0" smtClean="0"/>
              <a:t> </a:t>
            </a:r>
            <a:r>
              <a:rPr lang="ru-RU" dirty="0" smtClean="0"/>
              <a:t>проповеди требуют больше времени на подготовку, но делают </a:t>
            </a:r>
            <a:r>
              <a:rPr lang="ru-RU" dirty="0" smtClean="0"/>
              <a:t>более легким </a:t>
            </a:r>
            <a:r>
              <a:rPr lang="ru-RU" dirty="0" smtClean="0"/>
              <a:t>планирование следующих проповедей, так как последовательность стихов и глав, а также их внутренняя связь и деление текста делает более легкой задачу </a:t>
            </a:r>
            <a:r>
              <a:rPr lang="ru-RU" dirty="0" smtClean="0"/>
              <a:t>«планирования серий» </a:t>
            </a:r>
            <a:r>
              <a:rPr lang="ru-RU" dirty="0" smtClean="0"/>
              <a:t>проповедей на ту или иную книгу Писания.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00860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84" y="0"/>
            <a:ext cx="8229600" cy="1143000"/>
          </a:xfrm>
        </p:spPr>
        <p:txBody>
          <a:bodyPr/>
          <a:lstStyle/>
          <a:p>
            <a:r>
              <a:rPr lang="ru-RU" dirty="0" smtClean="0"/>
              <a:t>Главное, это содержание…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7656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Проповедь должна фокусироваться на конкретном тексте, все основные мысли должны вытекать из текста.</a:t>
            </a:r>
          </a:p>
          <a:p>
            <a:r>
              <a:rPr lang="ru-RU" dirty="0" smtClean="0"/>
              <a:t>Иногда проповедь превращается в «порхание» из одного цветка на другой, без определенной задержке на одном цветке. Главная мысль теряется в результате этого.</a:t>
            </a:r>
          </a:p>
          <a:p>
            <a:r>
              <a:rPr lang="ru-RU" dirty="0" smtClean="0"/>
              <a:t>Тексты из Писания не должны служить подтверждением мыслей проповедника, но наоборот, мысли проповедника должны вытекать из текста.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80352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«Порядочность» в толковании текста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5410200"/>
          </a:xfrm>
        </p:spPr>
        <p:txBody>
          <a:bodyPr>
            <a:normAutofit/>
          </a:bodyPr>
          <a:lstStyle/>
          <a:p>
            <a:r>
              <a:rPr lang="ru-RU" dirty="0" smtClean="0"/>
              <a:t>Либеральное отношение к тексту, это свободное толкование его вне контекста, или манипуляция теми или иными местами текста, для подтверждения своей мысли.</a:t>
            </a:r>
          </a:p>
          <a:p>
            <a:r>
              <a:rPr lang="ru-RU" dirty="0" smtClean="0"/>
              <a:t>Путешествие по всей Библии является «не приемлемым» способом построения проповеди.</a:t>
            </a:r>
          </a:p>
          <a:p>
            <a:r>
              <a:rPr lang="ru-RU" dirty="0" smtClean="0"/>
              <a:t>Молодежь ожидает другого стиля проповедничества, который сфокусирован на конкретном месте Писания.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33308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2280</TotalTime>
  <Words>1398</Words>
  <Application>Microsoft Office PowerPoint</Application>
  <PresentationFormat>On-screen Show (4:3)</PresentationFormat>
  <Paragraphs>104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Solstice</vt:lpstr>
      <vt:lpstr>Показатели роста церкви во свете нового видения ТО</vt:lpstr>
      <vt:lpstr>Цитата из Видения ТО</vt:lpstr>
      <vt:lpstr> Роль видения</vt:lpstr>
      <vt:lpstr>Необходимость видения… </vt:lpstr>
      <vt:lpstr>1. Назначение ТО в провозглашении Евангельской вести (из видения ТО)</vt:lpstr>
      <vt:lpstr>Качество проповеди и будущее…</vt:lpstr>
      <vt:lpstr>Возможность изменений…</vt:lpstr>
      <vt:lpstr>Главное, это содержание…</vt:lpstr>
      <vt:lpstr>«Порядочность» в толковании текста</vt:lpstr>
      <vt:lpstr>Качество проповеди определит будущее совместного служения…</vt:lpstr>
      <vt:lpstr>Роль пастора, как проповедника…</vt:lpstr>
      <vt:lpstr>Ключ к изменениям…</vt:lpstr>
      <vt:lpstr>Предложения</vt:lpstr>
      <vt:lpstr>2. Обучение и умножение учеников Иисуса Христа</vt:lpstr>
      <vt:lpstr>Программа внутреннего изменения…</vt:lpstr>
      <vt:lpstr>Возможность роста…</vt:lpstr>
      <vt:lpstr>Предложение</vt:lpstr>
      <vt:lpstr>3. Подготовка учеников к выполнению Великого поручения</vt:lpstr>
      <vt:lpstr>Наставничество…</vt:lpstr>
      <vt:lpstr>Вклад в будущее</vt:lpstr>
      <vt:lpstr>Доверять сегодня…</vt:lpstr>
      <vt:lpstr>Предложения</vt:lpstr>
      <vt:lpstr>4.Отправлять на служение местное и международное</vt:lpstr>
      <vt:lpstr>Доверие…вместе с помощью</vt:lpstr>
      <vt:lpstr>Возможность служения для «служителей»….</vt:lpstr>
      <vt:lpstr>Предложения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Рост и его оценка</dc:title>
  <dc:creator>Ivan</dc:creator>
  <cp:lastModifiedBy>Ivan</cp:lastModifiedBy>
  <cp:revision>43</cp:revision>
  <dcterms:created xsi:type="dcterms:W3CDTF">2018-02-22T01:55:10Z</dcterms:created>
  <dcterms:modified xsi:type="dcterms:W3CDTF">2018-02-28T18:42:37Z</dcterms:modified>
</cp:coreProperties>
</file>