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78" r:id="rId7"/>
    <p:sldId id="262" r:id="rId8"/>
    <p:sldId id="266" r:id="rId9"/>
    <p:sldId id="261" r:id="rId10"/>
    <p:sldId id="263" r:id="rId11"/>
    <p:sldId id="264" r:id="rId12"/>
    <p:sldId id="265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85" r:id="rId23"/>
    <p:sldId id="282" r:id="rId24"/>
    <p:sldId id="283" r:id="rId25"/>
    <p:sldId id="288" r:id="rId26"/>
    <p:sldId id="286" r:id="rId27"/>
    <p:sldId id="287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4B3EFB-B619-440C-A669-C7A93B5A7ABE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B0D457-235E-4650-BC37-3B751BD9161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4B3EFB-B619-440C-A669-C7A93B5A7ABE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B0D457-235E-4650-BC37-3B751BD916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4B3EFB-B619-440C-A669-C7A93B5A7ABE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B0D457-235E-4650-BC37-3B751BD916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4B3EFB-B619-440C-A669-C7A93B5A7ABE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B0D457-235E-4650-BC37-3B751BD916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4B3EFB-B619-440C-A669-C7A93B5A7ABE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B0D457-235E-4650-BC37-3B751BD9161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4B3EFB-B619-440C-A669-C7A93B5A7ABE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B0D457-235E-4650-BC37-3B751BD916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4B3EFB-B619-440C-A669-C7A93B5A7ABE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B0D457-235E-4650-BC37-3B751BD916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4B3EFB-B619-440C-A669-C7A93B5A7ABE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B0D457-235E-4650-BC37-3B751BD916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4B3EFB-B619-440C-A669-C7A93B5A7ABE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B0D457-235E-4650-BC37-3B751BD9161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4B3EFB-B619-440C-A669-C7A93B5A7ABE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B0D457-235E-4650-BC37-3B751BD916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4B3EFB-B619-440C-A669-C7A93B5A7ABE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B0D457-235E-4650-BC37-3B751BD9161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04B3EFB-B619-440C-A669-C7A93B5A7ABE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9AB0D457-235E-4650-BC37-3B751BD91613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slow">
    <p:randomBar dir="vert"/>
  </p:transition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2667000"/>
            <a:ext cx="7406640" cy="1472184"/>
          </a:xfrm>
        </p:spPr>
        <p:txBody>
          <a:bodyPr/>
          <a:lstStyle/>
          <a:p>
            <a:r>
              <a:rPr lang="ru-RU" dirty="0" smtClean="0"/>
              <a:t>Изменения?</a:t>
            </a:r>
            <a:br>
              <a:rPr lang="ru-RU" dirty="0" smtClean="0"/>
            </a:br>
            <a:r>
              <a:rPr lang="ru-RU" dirty="0" smtClean="0"/>
              <a:t> Что и почему?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Иван Милеев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5750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15240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3.Преимущества совместного служения второго поколения в ТО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600200"/>
            <a:ext cx="7543800" cy="4953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1.Многокультурный формат (знание нескольких культур)</a:t>
            </a:r>
          </a:p>
          <a:p>
            <a:pPr marL="0" indent="0">
              <a:buNone/>
            </a:pPr>
            <a:r>
              <a:rPr lang="ru-RU" dirty="0" smtClean="0"/>
              <a:t>2.Фундаментальная теология</a:t>
            </a:r>
          </a:p>
          <a:p>
            <a:pPr marL="0" indent="0">
              <a:buNone/>
            </a:pPr>
            <a:r>
              <a:rPr lang="ru-RU" dirty="0" smtClean="0"/>
              <a:t>3.Знание нескольких языков</a:t>
            </a:r>
          </a:p>
          <a:p>
            <a:pPr marL="0" indent="0">
              <a:buNone/>
            </a:pPr>
            <a:r>
              <a:rPr lang="ru-RU" dirty="0" smtClean="0"/>
              <a:t>4.Вовлечение в церковные проекты</a:t>
            </a:r>
          </a:p>
          <a:p>
            <a:pPr marL="0" indent="0">
              <a:buNone/>
            </a:pPr>
            <a:r>
              <a:rPr lang="ru-RU" dirty="0" smtClean="0"/>
              <a:t>5.Недвижимость, база, церковные помещения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104379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381000"/>
            <a:ext cx="8077200" cy="6400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6. Внутреннее общение, обмен ресурсами</a:t>
            </a:r>
          </a:p>
          <a:p>
            <a:pPr marL="0" indent="0">
              <a:buNone/>
            </a:pPr>
            <a:r>
              <a:rPr lang="ru-RU" dirty="0" smtClean="0"/>
              <a:t>7. Более высокий образованный статус людей</a:t>
            </a:r>
          </a:p>
          <a:p>
            <a:pPr marL="0" indent="0">
              <a:buNone/>
            </a:pPr>
            <a:r>
              <a:rPr lang="ru-RU" dirty="0" smtClean="0"/>
              <a:t>8. Возможности миссионерского служения</a:t>
            </a:r>
          </a:p>
          <a:p>
            <a:pPr marL="0" indent="0">
              <a:buNone/>
            </a:pPr>
            <a:r>
              <a:rPr lang="ru-RU" dirty="0" smtClean="0"/>
              <a:t>9. Духовное образование (возможности)</a:t>
            </a:r>
          </a:p>
          <a:p>
            <a:pPr marL="0" indent="0">
              <a:buNone/>
            </a:pPr>
            <a:r>
              <a:rPr lang="ru-RU" dirty="0" smtClean="0"/>
              <a:t>10.Возможность практики в использовании духовных даров для определения своего призвания, например …проповедничества, учительства, лидерства, миссионерства…)</a:t>
            </a:r>
          </a:p>
          <a:p>
            <a:pPr marL="0" indent="0">
              <a:buNone/>
            </a:pPr>
            <a:r>
              <a:rPr lang="ru-RU" dirty="0" smtClean="0"/>
              <a:t>11. Возможность создания материальной базы поддержки служения второго поколения…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061046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15240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4.Преимущества </a:t>
            </a:r>
            <a:r>
              <a:rPr lang="ru-RU" dirty="0" smtClean="0"/>
              <a:t>(на данный момент) в </a:t>
            </a:r>
            <a:r>
              <a:rPr lang="ru-RU" dirty="0" smtClean="0"/>
              <a:t>американской </a:t>
            </a:r>
            <a:r>
              <a:rPr lang="ru-RU" dirty="0" smtClean="0"/>
              <a:t>церкви…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47800"/>
            <a:ext cx="8095488" cy="4800600"/>
          </a:xfrm>
        </p:spPr>
        <p:txBody>
          <a:bodyPr>
            <a:normAutofit lnSpcReduction="10000"/>
          </a:bodyPr>
          <a:lstStyle/>
          <a:p>
            <a:pPr marL="82296" indent="0">
              <a:buNone/>
            </a:pPr>
            <a:endParaRPr lang="ru-RU" dirty="0" smtClean="0"/>
          </a:p>
          <a:p>
            <a:r>
              <a:rPr lang="ru-RU" dirty="0" smtClean="0"/>
              <a:t>Перспектива быть лидером группы</a:t>
            </a:r>
          </a:p>
          <a:p>
            <a:r>
              <a:rPr lang="ru-RU" dirty="0" smtClean="0"/>
              <a:t>Семейное служение для молодых пар</a:t>
            </a:r>
          </a:p>
          <a:p>
            <a:r>
              <a:rPr lang="ru-RU" dirty="0" smtClean="0"/>
              <a:t>Вовлечение в различные проекты</a:t>
            </a:r>
          </a:p>
          <a:p>
            <a:r>
              <a:rPr lang="ru-RU" dirty="0" smtClean="0"/>
              <a:t>Вовлечение в жизнь общества (местного населения американцев)</a:t>
            </a:r>
          </a:p>
          <a:p>
            <a:r>
              <a:rPr lang="ru-RU" dirty="0" smtClean="0"/>
              <a:t>Качественная проповедь</a:t>
            </a:r>
          </a:p>
          <a:p>
            <a:r>
              <a:rPr lang="ru-RU" dirty="0" smtClean="0"/>
              <a:t>Связь с нуждами американского </a:t>
            </a:r>
            <a:r>
              <a:rPr lang="ru-RU" dirty="0" smtClean="0"/>
              <a:t>общества и служение местному населению.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78241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0"/>
            <a:ext cx="7620000" cy="1143000"/>
          </a:xfrm>
        </p:spPr>
        <p:txBody>
          <a:bodyPr/>
          <a:lstStyle/>
          <a:p>
            <a:r>
              <a:rPr lang="ru-RU" dirty="0" smtClean="0"/>
              <a:t>5. Что менять и почему?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8229600" cy="5715000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Сохранение лучшего из практики славянской церковной жизни а также привлечение лучшего из устройства жизни американских церквей (определение «лучшего» … что работает и что не работает в </a:t>
            </a:r>
            <a:r>
              <a:rPr lang="ru-RU" dirty="0" smtClean="0"/>
              <a:t>условиях иммиграции</a:t>
            </a:r>
            <a:r>
              <a:rPr lang="ru-RU" dirty="0" smtClean="0"/>
              <a:t>)</a:t>
            </a:r>
          </a:p>
          <a:p>
            <a:r>
              <a:rPr lang="ru-RU" dirty="0" smtClean="0"/>
              <a:t>Развить взаимоотношения в пасторами хороших американских церквей (в контексте принадлежности </a:t>
            </a:r>
            <a:r>
              <a:rPr lang="ru-RU" dirty="0" smtClean="0"/>
              <a:t>к родственной по вероучению </a:t>
            </a:r>
            <a:r>
              <a:rPr lang="ru-RU" dirty="0" smtClean="0"/>
              <a:t>деноминации, опыт церковной жизни, методика роста церквей, менталитет и методы </a:t>
            </a:r>
            <a:r>
              <a:rPr lang="ru-RU" dirty="0" err="1" smtClean="0"/>
              <a:t>евангелизации</a:t>
            </a:r>
            <a:r>
              <a:rPr lang="ru-RU" dirty="0" smtClean="0"/>
              <a:t>, и т. д.)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436583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144"/>
            <a:ext cx="772668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А. Учиться понимать </a:t>
            </a:r>
            <a:r>
              <a:rPr lang="ru-RU" dirty="0" smtClean="0"/>
              <a:t>местный «контекст», жизни в </a:t>
            </a:r>
            <a:r>
              <a:rPr lang="ru-RU" dirty="0" smtClean="0"/>
              <a:t>А</a:t>
            </a:r>
            <a:r>
              <a:rPr lang="ru-RU" dirty="0" smtClean="0"/>
              <a:t>мерике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8229600" cy="579120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Знать проблемы, с которыми сталкиваются американские церкви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ru-RU" dirty="0" smtClean="0"/>
              <a:t>для этого познакомится с американскими пасторами)</a:t>
            </a:r>
          </a:p>
          <a:p>
            <a:r>
              <a:rPr lang="ru-RU" dirty="0" smtClean="0"/>
              <a:t>Читать новости церковной жизни в </a:t>
            </a:r>
            <a:r>
              <a:rPr lang="en-US" dirty="0"/>
              <a:t>A</a:t>
            </a:r>
            <a:r>
              <a:rPr lang="ru-RU" dirty="0" err="1" smtClean="0"/>
              <a:t>мерике</a:t>
            </a:r>
            <a:r>
              <a:rPr lang="ru-RU" dirty="0" smtClean="0"/>
              <a:t>, а также культурных изменений американском в обществе</a:t>
            </a:r>
            <a:r>
              <a:rPr lang="ru-RU" dirty="0"/>
              <a:t> </a:t>
            </a:r>
            <a:r>
              <a:rPr lang="ru-RU" dirty="0" smtClean="0"/>
              <a:t>(Журнал </a:t>
            </a:r>
            <a:r>
              <a:rPr lang="en-US" dirty="0" smtClean="0"/>
              <a:t>Christianity Today,</a:t>
            </a:r>
            <a:r>
              <a:rPr lang="ru-RU" dirty="0" smtClean="0"/>
              <a:t> и т.д. )</a:t>
            </a:r>
          </a:p>
          <a:p>
            <a:r>
              <a:rPr lang="ru-RU" dirty="0" smtClean="0"/>
              <a:t>Слушать проповеди известных проповедников на английском языке</a:t>
            </a:r>
          </a:p>
          <a:p>
            <a:r>
              <a:rPr lang="ru-RU" dirty="0" smtClean="0"/>
              <a:t>Читать Библию на Английском языке</a:t>
            </a:r>
          </a:p>
          <a:p>
            <a:r>
              <a:rPr lang="ru-RU" dirty="0" smtClean="0"/>
              <a:t>Знать проблемы 2-го поколения иммигрантов</a:t>
            </a:r>
            <a:r>
              <a:rPr lang="en-US" dirty="0" smtClean="0"/>
              <a:t>  </a:t>
            </a:r>
            <a:endParaRPr lang="ru-RU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497605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0"/>
            <a:ext cx="5867400" cy="1143000"/>
          </a:xfrm>
        </p:spPr>
        <p:txBody>
          <a:bodyPr/>
          <a:lstStyle/>
          <a:p>
            <a:r>
              <a:rPr lang="ru-RU" dirty="0" smtClean="0"/>
              <a:t>Б. Что нужно менять?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8427720" cy="5791200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1.Регулярная экспозиционная пасторская проповедь по Воскресениям </a:t>
            </a:r>
            <a:r>
              <a:rPr lang="en-US" dirty="0" smtClean="0"/>
              <a:t>(</a:t>
            </a:r>
            <a:r>
              <a:rPr lang="ru-RU" dirty="0" smtClean="0"/>
              <a:t>совместно с другими проповедниками церкви)</a:t>
            </a:r>
          </a:p>
          <a:p>
            <a:r>
              <a:rPr lang="ru-RU" dirty="0" smtClean="0"/>
              <a:t>2.Проповедь должна фокусироваться на конкретном месте из Писания с основными 3-4 главными мыслями, выведенными из него</a:t>
            </a:r>
          </a:p>
          <a:p>
            <a:r>
              <a:rPr lang="ru-RU" dirty="0" smtClean="0"/>
              <a:t>3.Сокращать количество тематических проповедей, и увеличивать </a:t>
            </a:r>
            <a:r>
              <a:rPr lang="ru-RU" dirty="0" smtClean="0"/>
              <a:t>количество экспозиционных. </a:t>
            </a:r>
            <a:endParaRPr lang="ru-RU" dirty="0" smtClean="0"/>
          </a:p>
          <a:p>
            <a:r>
              <a:rPr lang="ru-RU" dirty="0" smtClean="0"/>
              <a:t>4.Уменьшение количества номеров на утреннем служении…? </a:t>
            </a:r>
          </a:p>
          <a:p>
            <a:r>
              <a:rPr lang="ru-RU" dirty="0" smtClean="0"/>
              <a:t>5.Планирование серий проповедей и </a:t>
            </a:r>
            <a:r>
              <a:rPr lang="ru-RU" dirty="0" smtClean="0"/>
              <a:t>занятий </a:t>
            </a:r>
            <a:r>
              <a:rPr lang="ru-RU" dirty="0" smtClean="0"/>
              <a:t>малых групп, по теме </a:t>
            </a:r>
            <a:r>
              <a:rPr lang="ru-RU" dirty="0" smtClean="0"/>
              <a:t>воскресных пасторских проповедей.</a:t>
            </a:r>
            <a:endParaRPr lang="ru-RU" dirty="0" smtClean="0"/>
          </a:p>
          <a:p>
            <a:r>
              <a:rPr lang="ru-RU" dirty="0" smtClean="0"/>
              <a:t>6.Предложение </a:t>
            </a:r>
            <a:r>
              <a:rPr lang="ru-RU" dirty="0" smtClean="0"/>
              <a:t>программ </a:t>
            </a:r>
            <a:r>
              <a:rPr lang="ru-RU" dirty="0" smtClean="0"/>
              <a:t>малых групп и подготовка лидеров для них.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946534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80010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В. </a:t>
            </a:r>
            <a:r>
              <a:rPr lang="ru-RU" dirty="0" smtClean="0"/>
              <a:t>Роль пастора - отвечать </a:t>
            </a:r>
            <a:r>
              <a:rPr lang="ru-RU" dirty="0" smtClean="0"/>
              <a:t>за </a:t>
            </a:r>
            <a:r>
              <a:rPr lang="ru-RU" dirty="0" smtClean="0"/>
              <a:t>кафедру (духовное питание церкви)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8458200" cy="5410200"/>
          </a:xfrm>
        </p:spPr>
        <p:txBody>
          <a:bodyPr>
            <a:normAutofit/>
          </a:bodyPr>
          <a:lstStyle/>
          <a:p>
            <a:r>
              <a:rPr lang="ru-RU" dirty="0" smtClean="0"/>
              <a:t>Пастор основное свое время тратит на подготовку </a:t>
            </a:r>
            <a:r>
              <a:rPr lang="ru-RU" dirty="0" smtClean="0"/>
              <a:t>лидеров церкви </a:t>
            </a:r>
            <a:r>
              <a:rPr lang="ru-RU" dirty="0" smtClean="0"/>
              <a:t>и </a:t>
            </a:r>
            <a:r>
              <a:rPr lang="ru-RU" dirty="0" smtClean="0"/>
              <a:t>свою подготовку </a:t>
            </a:r>
            <a:r>
              <a:rPr lang="ru-RU" dirty="0" smtClean="0"/>
              <a:t>к воскресной </a:t>
            </a:r>
            <a:r>
              <a:rPr lang="ru-RU" dirty="0" smtClean="0"/>
              <a:t>проповеди.</a:t>
            </a:r>
            <a:endParaRPr lang="ru-RU" dirty="0" smtClean="0"/>
          </a:p>
          <a:p>
            <a:r>
              <a:rPr lang="ru-RU" dirty="0" smtClean="0"/>
              <a:t>Церковь в количестве 100 и более человек, должна иметь хотя бы одного частично освобожденного </a:t>
            </a:r>
            <a:r>
              <a:rPr lang="ru-RU" dirty="0" smtClean="0"/>
              <a:t>пастыря.</a:t>
            </a:r>
            <a:endParaRPr lang="ru-RU" dirty="0" smtClean="0"/>
          </a:p>
          <a:p>
            <a:r>
              <a:rPr lang="ru-RU" dirty="0" smtClean="0"/>
              <a:t>Церковь в размере 300 и более должна иметь одного и более полностью освобожденного пастыря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283216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0"/>
            <a:ext cx="7772400" cy="1143000"/>
          </a:xfrm>
        </p:spPr>
        <p:txBody>
          <a:bodyPr/>
          <a:lstStyle/>
          <a:p>
            <a:r>
              <a:rPr lang="ru-RU" dirty="0" smtClean="0"/>
              <a:t>Г. Перспектива молодежи в ТО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66800"/>
            <a:ext cx="8382000" cy="5638800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Потенциальные лидеры (призванные Богом на служение) должны быть посланы на обучение в хорошие американские семинарии с обязательством, что после их окончания обучения они будут иметь возможность совершать служение в славянских церквах с полным содержанием.</a:t>
            </a:r>
          </a:p>
          <a:p>
            <a:r>
              <a:rPr lang="ru-RU" dirty="0" smtClean="0"/>
              <a:t>Долг за обучение может быть покрыт </a:t>
            </a:r>
            <a:r>
              <a:rPr lang="ru-RU" dirty="0" smtClean="0"/>
              <a:t>церковью, при </a:t>
            </a:r>
            <a:r>
              <a:rPr lang="ru-RU" dirty="0" smtClean="0"/>
              <a:t>условии возвращения выпускника семинарии в поместную церковь.</a:t>
            </a:r>
          </a:p>
          <a:p>
            <a:r>
              <a:rPr lang="ru-RU" dirty="0" smtClean="0"/>
              <a:t>Этот метод дает реальный шанс иметь своих пасторов подготовленных на уровне хороших американских пасторов, проповедующих на 2х языках, и знающих две культуры.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469386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0"/>
            <a:ext cx="7726680" cy="1143000"/>
          </a:xfrm>
        </p:spPr>
        <p:txBody>
          <a:bodyPr/>
          <a:lstStyle/>
          <a:p>
            <a:r>
              <a:rPr lang="ru-RU" dirty="0" smtClean="0"/>
              <a:t>Д. Доверить ответственность…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8229600" cy="5334000"/>
          </a:xfrm>
        </p:spPr>
        <p:txBody>
          <a:bodyPr>
            <a:normAutofit/>
          </a:bodyPr>
          <a:lstStyle/>
          <a:p>
            <a:r>
              <a:rPr lang="ru-RU" dirty="0" smtClean="0"/>
              <a:t>Привлекать молодёжь в церковные советы, а также рукополагать их на </a:t>
            </a:r>
            <a:r>
              <a:rPr lang="ru-RU" dirty="0" err="1" smtClean="0"/>
              <a:t>диаконское</a:t>
            </a:r>
            <a:r>
              <a:rPr lang="ru-RU" dirty="0" smtClean="0"/>
              <a:t> и пасторское служения</a:t>
            </a:r>
          </a:p>
          <a:p>
            <a:r>
              <a:rPr lang="ru-RU" dirty="0" smtClean="0"/>
              <a:t>Поднять количество делегатов на </a:t>
            </a:r>
            <a:r>
              <a:rPr lang="ru-RU" dirty="0" smtClean="0"/>
              <a:t>съезд </a:t>
            </a:r>
            <a:r>
              <a:rPr lang="ru-RU" dirty="0" smtClean="0"/>
              <a:t>в возрасте до 40 лет не менее 40% от общего количества делегатов</a:t>
            </a:r>
          </a:p>
          <a:p>
            <a:r>
              <a:rPr lang="ru-RU" dirty="0" smtClean="0"/>
              <a:t>Каждый руководящий пастор церкви должен быть наставником одному молодому служителю в год (например</a:t>
            </a:r>
            <a:r>
              <a:rPr lang="en-US" dirty="0" smtClean="0"/>
              <a:t>:</a:t>
            </a:r>
            <a:r>
              <a:rPr lang="ru-RU" dirty="0" smtClean="0"/>
              <a:t> молодёжному лидеру церкви)</a:t>
            </a:r>
          </a:p>
        </p:txBody>
      </p:sp>
    </p:spTree>
    <p:extLst>
      <p:ext uri="{BB962C8B-B14F-4D97-AF65-F5344CB8AC3E}">
        <p14:creationId xmlns:p14="http://schemas.microsoft.com/office/powerpoint/2010/main" val="71544603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0"/>
            <a:ext cx="7498080" cy="1143000"/>
          </a:xfrm>
        </p:spPr>
        <p:txBody>
          <a:bodyPr/>
          <a:lstStyle/>
          <a:p>
            <a:r>
              <a:rPr lang="ru-RU" dirty="0"/>
              <a:t>Е</a:t>
            </a:r>
            <a:r>
              <a:rPr lang="ru-RU" dirty="0" smtClean="0"/>
              <a:t>. Духовное единство…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14400"/>
            <a:ext cx="8382000" cy="586740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Англоязычные и русскоязычные служения должны иметь общую программу изучения Библии, проповедей и малых групп на 2х языках. Готовить пасторов, которые могли бы проповедовать одну и ту же проповедь на двух языках. В таком случае, служение на английском языке не превратится в церковь внутри церкви. Духовная пища будет одинаковой для различных групп, видение церкви и цели также будут общими</a:t>
            </a:r>
            <a:r>
              <a:rPr lang="en-US" dirty="0" smtClean="0"/>
              <a:t>. </a:t>
            </a:r>
            <a:r>
              <a:rPr lang="ru-RU" dirty="0" smtClean="0"/>
              <a:t>Лидеры двух служений </a:t>
            </a:r>
            <a:r>
              <a:rPr lang="ru-RU" dirty="0" smtClean="0"/>
              <a:t>должны входить </a:t>
            </a:r>
            <a:r>
              <a:rPr lang="ru-RU" dirty="0" smtClean="0"/>
              <a:t>в общее руководство церкви и </a:t>
            </a:r>
            <a:r>
              <a:rPr lang="ru-RU" dirty="0" smtClean="0"/>
              <a:t>воплощать </a:t>
            </a:r>
            <a:r>
              <a:rPr lang="ru-RU" dirty="0" smtClean="0"/>
              <a:t>общее видение церкви.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259583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15240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Реальность в которой мы живем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447800"/>
            <a:ext cx="8229600" cy="4953000"/>
          </a:xfrm>
        </p:spPr>
        <p:txBody>
          <a:bodyPr/>
          <a:lstStyle/>
          <a:p>
            <a:r>
              <a:rPr lang="ru-RU" dirty="0" smtClean="0"/>
              <a:t>Влияние ассимиляции</a:t>
            </a:r>
          </a:p>
          <a:p>
            <a:r>
              <a:rPr lang="ru-RU" dirty="0" smtClean="0"/>
              <a:t>Изменение культуры (2е и 3е поколение)</a:t>
            </a:r>
          </a:p>
          <a:p>
            <a:r>
              <a:rPr lang="ru-RU" dirty="0" smtClean="0"/>
              <a:t>Изменение количества иммигрантов первого поколения (те</a:t>
            </a:r>
            <a:r>
              <a:rPr lang="en-US" dirty="0" smtClean="0"/>
              <a:t>,</a:t>
            </a:r>
            <a:r>
              <a:rPr lang="ru-RU" dirty="0" smtClean="0"/>
              <a:t> кто иммигрировал в возрасте 30ти, 40ка лет, им в настоящее время 50-60.</a:t>
            </a:r>
          </a:p>
          <a:p>
            <a:r>
              <a:rPr lang="ru-RU" dirty="0" smtClean="0"/>
              <a:t>Первое поколение имеет приблизительно еще 20 лет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186499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1336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>Ж</a:t>
            </a:r>
            <a:r>
              <a:rPr lang="ru-RU" dirty="0" smtClean="0"/>
              <a:t>. </a:t>
            </a:r>
            <a:r>
              <a:rPr lang="ru-RU" dirty="0"/>
              <a:t>Х</a:t>
            </a:r>
            <a:r>
              <a:rPr lang="ru-RU" dirty="0" smtClean="0"/>
              <a:t>орошие примеры для подражания, </a:t>
            </a:r>
            <a:r>
              <a:rPr lang="ru-RU" dirty="0" smtClean="0"/>
              <a:t>и опыт </a:t>
            </a:r>
            <a:r>
              <a:rPr lang="ru-RU" dirty="0" smtClean="0"/>
              <a:t>других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37488"/>
            <a:ext cx="8324088" cy="563880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Обеспечить качественные программы обучения детей и молодежи на английском языке. Для этого </a:t>
            </a:r>
            <a:r>
              <a:rPr lang="ru-RU" dirty="0" smtClean="0"/>
              <a:t>использовать пособия издательств </a:t>
            </a:r>
            <a:r>
              <a:rPr lang="ru-RU" dirty="0" smtClean="0"/>
              <a:t>баптистских деноминаций в Америке, например </a:t>
            </a:r>
            <a:r>
              <a:rPr lang="en-US" dirty="0" smtClean="0"/>
              <a:t>Lifeway</a:t>
            </a:r>
            <a:r>
              <a:rPr lang="ru-RU" dirty="0" smtClean="0"/>
              <a:t>, и т.д.</a:t>
            </a:r>
            <a:r>
              <a:rPr lang="en-US" dirty="0" smtClean="0"/>
              <a:t>  </a:t>
            </a:r>
            <a:r>
              <a:rPr lang="ru-RU" dirty="0" smtClean="0"/>
              <a:t> </a:t>
            </a:r>
          </a:p>
          <a:p>
            <a:r>
              <a:rPr lang="ru-RU" dirty="0" smtClean="0"/>
              <a:t>Церковный совет должен планировать развитие и стратегию служения на основе общего видения церкви (изучая хороший опыт некоторых церквей).</a:t>
            </a:r>
          </a:p>
          <a:p>
            <a:r>
              <a:rPr lang="ru-RU" dirty="0" smtClean="0"/>
              <a:t>Видения должно стать объединяющим стимулом совместного служения в многоязыковом и многокультурном контексте.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07464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76200"/>
            <a:ext cx="7498080" cy="1143000"/>
          </a:xfrm>
        </p:spPr>
        <p:txBody>
          <a:bodyPr/>
          <a:lstStyle/>
          <a:p>
            <a:r>
              <a:rPr lang="ru-RU" dirty="0" smtClean="0"/>
              <a:t>З. Работа над качеством…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95400"/>
            <a:ext cx="8229600" cy="5181600"/>
          </a:xfrm>
        </p:spPr>
        <p:txBody>
          <a:bodyPr>
            <a:normAutofit/>
          </a:bodyPr>
          <a:lstStyle/>
          <a:p>
            <a:r>
              <a:rPr lang="ru-RU" dirty="0" smtClean="0"/>
              <a:t>Работа над поднятием качества служения должна вестись в двух форматах одновременно. Несмотря на различные стили поклонения, духовное содержание должно быть качественно одинаковым, на высоком уровне.</a:t>
            </a:r>
          </a:p>
          <a:p>
            <a:r>
              <a:rPr lang="ru-RU" dirty="0" smtClean="0"/>
              <a:t>Церковь должна иметь одни обще принятые положения богословия, </a:t>
            </a:r>
            <a:r>
              <a:rPr lang="ru-RU" dirty="0" smtClean="0"/>
              <a:t>критерии </a:t>
            </a:r>
            <a:r>
              <a:rPr lang="ru-RU" dirty="0" smtClean="0"/>
              <a:t>для проповедников, </a:t>
            </a:r>
            <a:r>
              <a:rPr lang="ru-RU" dirty="0" smtClean="0"/>
              <a:t>стиль </a:t>
            </a:r>
            <a:r>
              <a:rPr lang="ru-RU" dirty="0" smtClean="0"/>
              <a:t>и </a:t>
            </a:r>
            <a:r>
              <a:rPr lang="ru-RU" dirty="0" smtClean="0"/>
              <a:t>содержание </a:t>
            </a:r>
            <a:r>
              <a:rPr lang="ru-RU" dirty="0" smtClean="0"/>
              <a:t>проповедей.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54348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0"/>
            <a:ext cx="7498080" cy="1143000"/>
          </a:xfrm>
        </p:spPr>
        <p:txBody>
          <a:bodyPr/>
          <a:lstStyle/>
          <a:p>
            <a:r>
              <a:rPr lang="ru-RU" dirty="0" smtClean="0"/>
              <a:t>     6.  Что дальше?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8229600" cy="5486400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Можно ли изменить культуру первого поколения? Нет.</a:t>
            </a:r>
          </a:p>
          <a:p>
            <a:r>
              <a:rPr lang="ru-RU" dirty="0" smtClean="0"/>
              <a:t>Можно ли найти формулу и дать возможность увидеть 2му поколению привилегию служения в рамках объединения? Да. </a:t>
            </a:r>
          </a:p>
          <a:p>
            <a:r>
              <a:rPr lang="ru-RU" dirty="0" smtClean="0"/>
              <a:t>Для этого нужно поставить духовные цели выше национальных и культурных.</a:t>
            </a:r>
          </a:p>
          <a:p>
            <a:r>
              <a:rPr lang="ru-RU" dirty="0" smtClean="0"/>
              <a:t>Можно ли расти за счет Американцев в славянских церквах? Нет. (это не возможно при наличии сильного влияния Славянской культуры).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218889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498080" cy="1143000"/>
          </a:xfrm>
        </p:spPr>
        <p:txBody>
          <a:bodyPr/>
          <a:lstStyle/>
          <a:p>
            <a:r>
              <a:rPr lang="ru-RU" dirty="0" smtClean="0"/>
              <a:t>  Реальность и желания…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838200"/>
            <a:ext cx="8458200" cy="5867400"/>
          </a:xfrm>
        </p:spPr>
        <p:txBody>
          <a:bodyPr>
            <a:noAutofit/>
          </a:bodyPr>
          <a:lstStyle/>
          <a:p>
            <a:r>
              <a:rPr lang="ru-RU" sz="2400" dirty="0" smtClean="0"/>
              <a:t>Можно ли открывать Американские церкви под руководством представителей 2-го поколения славян? Да.</a:t>
            </a:r>
          </a:p>
          <a:p>
            <a:r>
              <a:rPr lang="ru-RU" sz="2400" dirty="0" smtClean="0"/>
              <a:t>Для этого лидеры группы, организующие церковь, должны быть американцами по культуре… а также присутствие 90%  американцев  в составе лидерской группы церкви.</a:t>
            </a:r>
          </a:p>
          <a:p>
            <a:r>
              <a:rPr lang="ru-RU" sz="2400" dirty="0" smtClean="0"/>
              <a:t>Для лидеров таких новых церквей возможно находить различные формы поддержки от американских баптистских деноминаций</a:t>
            </a:r>
          </a:p>
          <a:p>
            <a:r>
              <a:rPr lang="ru-RU" sz="2400" dirty="0" smtClean="0"/>
              <a:t>Такие церкви надо открывать в городах, где нет большого населения славян.</a:t>
            </a:r>
          </a:p>
          <a:p>
            <a:r>
              <a:rPr lang="ru-RU" sz="2400" dirty="0" smtClean="0"/>
              <a:t>Должны ли мы поддерживать церкви организованные на привлечении 2го поколения церквей ТО, и не сотрудничающих с нами? Нет. Обычно они создаются из расчета пополнения и роста за счет перехода людей из других славянских церквей, но не людей из мира.</a:t>
            </a:r>
          </a:p>
          <a:p>
            <a:pPr marL="0" indent="0">
              <a:buNone/>
            </a:pPr>
            <a:r>
              <a:rPr lang="ru-RU" sz="2400" dirty="0" smtClean="0"/>
              <a:t>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7804958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498080" cy="1143000"/>
          </a:xfrm>
        </p:spPr>
        <p:txBody>
          <a:bodyPr/>
          <a:lstStyle/>
          <a:p>
            <a:r>
              <a:rPr lang="ru-RU" dirty="0" smtClean="0"/>
              <a:t>Что нужно?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66800"/>
            <a:ext cx="8324088" cy="571500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Нужно ли </a:t>
            </a:r>
            <a:r>
              <a:rPr lang="ru-RU" dirty="0" smtClean="0"/>
              <a:t>открывать славянские церкви для второго поколения ан английском языке? И да и нет. (Для этого нужен честный подход в вопросе - для кого?)</a:t>
            </a:r>
          </a:p>
          <a:p>
            <a:r>
              <a:rPr lang="ru-RU" dirty="0" smtClean="0"/>
              <a:t>Если стратегия роста таких церквей, собрать представителей второго поколения в одно место, то все остальные славянские церкви </a:t>
            </a:r>
            <a:r>
              <a:rPr lang="ru-RU" dirty="0" smtClean="0"/>
              <a:t>потеряют наличие </a:t>
            </a:r>
            <a:r>
              <a:rPr lang="ru-RU" dirty="0" smtClean="0"/>
              <a:t>будущих лидеров, которым надо будет передавать эстафету </a:t>
            </a:r>
            <a:r>
              <a:rPr lang="ru-RU" dirty="0" smtClean="0"/>
              <a:t>служения. Не трудно предсказать будущее, в котором представители первого поколения будут вынуждены продавать свои церковные помещения американским церквам…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50711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498080" cy="1143000"/>
          </a:xfrm>
        </p:spPr>
        <p:txBody>
          <a:bodyPr/>
          <a:lstStyle/>
          <a:p>
            <a:r>
              <a:rPr lang="ru-RU" dirty="0" smtClean="0"/>
              <a:t>Перспектива будущего…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8247888" cy="5486400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При смене поколений и культуры, возможна и смена ориентации служения церкви местному населению. Фактор времени очень важен в процессе ассимиляции. Третье поколение будет «естественно» служить местному населению, так как ее представители будут в подлинном смысле слова американцами по культуре, а не только языку. Мы не можем «обогнать время», и проводить изменения не учитывая всех факторов, влияющих на представителей разных поколений.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542322"/>
      </p:ext>
    </p:extLst>
  </p:cSld>
  <p:clrMapOvr>
    <a:masterClrMapping/>
  </p:clrMapOvr>
  <p:transition spd="slow">
    <p:randomBar dir="vert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1336"/>
            <a:ext cx="7498080" cy="1143000"/>
          </a:xfrm>
        </p:spPr>
        <p:txBody>
          <a:bodyPr/>
          <a:lstStyle/>
          <a:p>
            <a:r>
              <a:rPr lang="ru-RU" dirty="0" smtClean="0"/>
              <a:t>Осознанные шаги…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66800"/>
            <a:ext cx="8324088" cy="5562600"/>
          </a:xfrm>
        </p:spPr>
        <p:txBody>
          <a:bodyPr>
            <a:normAutofit/>
          </a:bodyPr>
          <a:lstStyle/>
          <a:p>
            <a:r>
              <a:rPr lang="ru-RU" dirty="0" smtClean="0"/>
              <a:t>Намного легче делать осознанные шаги по изменению ориентации нашего служения для второго поколения, и при этом дать им право эффективно служить своему поколению, </a:t>
            </a:r>
            <a:r>
              <a:rPr lang="ru-RU" dirty="0" smtClean="0"/>
              <a:t>при этом не оставлять </a:t>
            </a:r>
            <a:r>
              <a:rPr lang="ru-RU" dirty="0" smtClean="0"/>
              <a:t>своей первоначальной цели продолжать служить первому поколению.</a:t>
            </a:r>
          </a:p>
          <a:p>
            <a:r>
              <a:rPr lang="ru-RU" dirty="0" smtClean="0"/>
              <a:t>Необходимо поменять свою роль и перейти </a:t>
            </a:r>
            <a:r>
              <a:rPr lang="ru-RU" dirty="0" smtClean="0"/>
              <a:t>от</a:t>
            </a:r>
            <a:r>
              <a:rPr lang="ru-RU" dirty="0" smtClean="0"/>
              <a:t> </a:t>
            </a:r>
            <a:r>
              <a:rPr lang="ru-RU" dirty="0" smtClean="0"/>
              <a:t>положения критиков в положение поддерживающих их </a:t>
            </a:r>
            <a:r>
              <a:rPr lang="ru-RU" dirty="0" smtClean="0"/>
              <a:t>как со-работников </a:t>
            </a:r>
            <a:r>
              <a:rPr lang="ru-RU" dirty="0" smtClean="0"/>
              <a:t>на ниве Божией.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969221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7498080" cy="1143000"/>
          </a:xfrm>
        </p:spPr>
        <p:txBody>
          <a:bodyPr/>
          <a:lstStyle/>
          <a:p>
            <a:r>
              <a:rPr lang="ru-RU" dirty="0" smtClean="0"/>
              <a:t>Поддержка на деле…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8247888" cy="5410200"/>
          </a:xfrm>
        </p:spPr>
        <p:txBody>
          <a:bodyPr/>
          <a:lstStyle/>
          <a:p>
            <a:r>
              <a:rPr lang="ru-RU" dirty="0" smtClean="0"/>
              <a:t>Молодежь должна ощутить любовь и поддержку первого поколения</a:t>
            </a:r>
          </a:p>
          <a:p>
            <a:r>
              <a:rPr lang="ru-RU" dirty="0" smtClean="0"/>
              <a:t>Она должна увидеть что служение в церквах Тихоокеанского Объединения дает намного больше привилегий и преимуществ по сравнению с тем, что они могут иметь в других церквах.</a:t>
            </a:r>
          </a:p>
          <a:p>
            <a:r>
              <a:rPr lang="ru-RU" dirty="0" smtClean="0"/>
              <a:t>Мы должны создать хорошую базу поддержки второго поколения…</a:t>
            </a:r>
          </a:p>
          <a:p>
            <a:r>
              <a:rPr lang="ru-RU" dirty="0" smtClean="0"/>
              <a:t>Любовь – понимание – уважение!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586743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0"/>
            <a:ext cx="7498080" cy="1143000"/>
          </a:xfrm>
        </p:spPr>
        <p:txBody>
          <a:bodyPr/>
          <a:lstStyle/>
          <a:p>
            <a:r>
              <a:rPr lang="ru-RU" dirty="0" smtClean="0"/>
              <a:t>1. Что произошло?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143000"/>
            <a:ext cx="8229600" cy="5135563"/>
          </a:xfrm>
        </p:spPr>
        <p:txBody>
          <a:bodyPr>
            <a:normAutofit/>
          </a:bodyPr>
          <a:lstStyle/>
          <a:p>
            <a:r>
              <a:rPr lang="ru-RU" dirty="0" smtClean="0"/>
              <a:t>Второе поколение выросло</a:t>
            </a:r>
            <a:r>
              <a:rPr lang="en-US" dirty="0" smtClean="0"/>
              <a:t>,</a:t>
            </a:r>
            <a:r>
              <a:rPr lang="ru-RU" dirty="0" smtClean="0"/>
              <a:t> и стало по культуре чисто американским или многокультурным.</a:t>
            </a:r>
          </a:p>
          <a:p>
            <a:r>
              <a:rPr lang="ru-RU" dirty="0" smtClean="0"/>
              <a:t>Язык, на котором они молятся и думают является английский.</a:t>
            </a:r>
          </a:p>
          <a:p>
            <a:r>
              <a:rPr lang="ru-RU" dirty="0" smtClean="0"/>
              <a:t>Часть молодежи, которые не так давно иммигрировали, а также молодежь больших церквей, продолжают хорошо знать родной язык их родителей и пользоваться им в служении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07761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0"/>
            <a:ext cx="8458200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>А</a:t>
            </a:r>
            <a:r>
              <a:rPr lang="ru-RU" dirty="0" smtClean="0"/>
              <a:t>). Иммигрантская церьков...её роль?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8229600" cy="5638800"/>
          </a:xfrm>
        </p:spPr>
        <p:txBody>
          <a:bodyPr>
            <a:normAutofit/>
          </a:bodyPr>
          <a:lstStyle/>
          <a:p>
            <a:r>
              <a:rPr lang="ru-RU" dirty="0" smtClean="0"/>
              <a:t>Славянкие церкви были открыты с целью духовной помощи и социальной поддержки иммигрантов из стран СНГ.</a:t>
            </a:r>
          </a:p>
          <a:p>
            <a:r>
              <a:rPr lang="ru-RU" dirty="0" smtClean="0"/>
              <a:t>Они являлись крепостями защиты культуры, традиций и языка от влияния «американского» образа жизни и влияния извне.</a:t>
            </a:r>
          </a:p>
          <a:p>
            <a:r>
              <a:rPr lang="ru-RU" dirty="0" smtClean="0"/>
              <a:t>Воссоздавалась привычная атмосфера церковной жизни а также церковного устройства  церквей «на родине».</a:t>
            </a:r>
          </a:p>
        </p:txBody>
      </p:sp>
    </p:spTree>
    <p:extLst>
      <p:ext uri="{BB962C8B-B14F-4D97-AF65-F5344CB8AC3E}">
        <p14:creationId xmlns:p14="http://schemas.microsoft.com/office/powerpoint/2010/main" val="289347835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>Б</a:t>
            </a:r>
            <a:r>
              <a:rPr lang="ru-RU" dirty="0" smtClean="0"/>
              <a:t>). Закономерные проблемы 1-го поколения иммиграции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295400"/>
            <a:ext cx="8229600" cy="533400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Не знание языка, не знание американской культуры, а также отсутствие регулярного общения </a:t>
            </a:r>
            <a:r>
              <a:rPr lang="ru-RU" dirty="0" smtClean="0"/>
              <a:t>с американски</a:t>
            </a:r>
            <a:r>
              <a:rPr lang="ru-RU" dirty="0" smtClean="0"/>
              <a:t>ми христианами</a:t>
            </a:r>
            <a:r>
              <a:rPr lang="ru-RU" dirty="0" smtClean="0"/>
              <a:t>, </a:t>
            </a:r>
            <a:r>
              <a:rPr lang="ru-RU" dirty="0" smtClean="0"/>
              <a:t>создавала илюзию нашей духовной исключительности и образа единственно правильного формата поклонения Богу.</a:t>
            </a:r>
          </a:p>
          <a:p>
            <a:r>
              <a:rPr lang="ru-RU" dirty="0" smtClean="0"/>
              <a:t>Атмосфера изоляции славянской христианской общественности создавала субъективное  представление о себе и своей исключительной роли в жизни Америки.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831541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1336"/>
            <a:ext cx="8229600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В).Вопросы для самооценки…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066800"/>
            <a:ext cx="8229600" cy="57912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1.Имею ли я знакомство с американскими пасторами соседних церквей?</a:t>
            </a:r>
          </a:p>
          <a:p>
            <a:pPr marL="0" indent="0">
              <a:buNone/>
            </a:pPr>
            <a:r>
              <a:rPr lang="ru-RU" dirty="0" smtClean="0"/>
              <a:t>2.Слушаю ли я проповеди хороших американских проповедников на англ. </a:t>
            </a:r>
            <a:r>
              <a:rPr lang="ru-RU" dirty="0"/>
              <a:t>я</a:t>
            </a:r>
            <a:r>
              <a:rPr lang="ru-RU" dirty="0" smtClean="0"/>
              <a:t>зыке?</a:t>
            </a:r>
          </a:p>
          <a:p>
            <a:pPr marL="0" indent="0">
              <a:buNone/>
            </a:pPr>
            <a:r>
              <a:rPr lang="ru-RU" dirty="0" smtClean="0"/>
              <a:t>3.Знаком ли я с проблемами и жизнью христиан в американском обществе (читаю ли я книги известных проповедников на английском языке, христианские журналы, Библию и. т. д.)?</a:t>
            </a:r>
          </a:p>
          <a:p>
            <a:pPr marL="0" indent="0">
              <a:buNone/>
            </a:pPr>
            <a:r>
              <a:rPr lang="ru-RU" dirty="0" smtClean="0"/>
              <a:t>4.Знаком ли я с жизнью родственных баптистских деноминаций в Америке?</a:t>
            </a:r>
          </a:p>
          <a:p>
            <a:pPr marL="0" indent="0">
              <a:buNone/>
            </a:pPr>
            <a:r>
              <a:rPr lang="ru-RU" dirty="0" smtClean="0"/>
              <a:t>5.Знаю ли я современную христианскую музыку, которая популярна в американских церквах? Знаком ли со стилем их служения?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120177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Г).</a:t>
            </a:r>
            <a:r>
              <a:rPr lang="ru-RU" dirty="0" smtClean="0"/>
              <a:t>Диагноз…и болезнь </a:t>
            </a:r>
            <a:r>
              <a:rPr lang="ru-RU" dirty="0" smtClean="0"/>
              <a:t>настоящего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14400"/>
            <a:ext cx="8229600" cy="5943600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Потеря и исход молодежи из традиционно славянских церквей</a:t>
            </a:r>
          </a:p>
          <a:p>
            <a:r>
              <a:rPr lang="ru-RU" dirty="0" smtClean="0"/>
              <a:t>1.«Исход» - это протест на невозможность влияния на жизнь церквей «родителей»</a:t>
            </a:r>
          </a:p>
          <a:p>
            <a:r>
              <a:rPr lang="ru-RU" dirty="0" smtClean="0"/>
              <a:t>2.Невозможность диалога, а также возможности быть услышанными руководством церквей </a:t>
            </a:r>
          </a:p>
          <a:p>
            <a:r>
              <a:rPr lang="ru-RU" dirty="0" smtClean="0"/>
              <a:t>3.Не возможность влияния на принятие решений в жизни поместных церквей</a:t>
            </a:r>
          </a:p>
          <a:p>
            <a:r>
              <a:rPr lang="ru-RU" dirty="0" smtClean="0"/>
              <a:t>4.Отсутствие ответственности за церковную жизнь, и как результат этого,  основная возрастная группа членов церковных советов, в возрасте от 25 до 40 лет в процентном отношении меньше 50%.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55593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616696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Д. Диагноз и состояние духовной жизни (….глазами 2го поколения)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8382000" cy="541020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Отсутствие церковного видения</a:t>
            </a:r>
          </a:p>
          <a:p>
            <a:r>
              <a:rPr lang="ru-RU" dirty="0" smtClean="0"/>
              <a:t>Не желание духовного труда                         </a:t>
            </a:r>
          </a:p>
          <a:p>
            <a:r>
              <a:rPr lang="ru-RU" dirty="0" smtClean="0"/>
              <a:t>Не умение воплотить поставленные духовные цели</a:t>
            </a:r>
          </a:p>
          <a:p>
            <a:r>
              <a:rPr lang="ru-RU" dirty="0" smtClean="0"/>
              <a:t>Не умение заниматься подготовкой лидеров в контексте поместной церкви</a:t>
            </a:r>
          </a:p>
          <a:p>
            <a:r>
              <a:rPr lang="ru-RU" dirty="0" smtClean="0"/>
              <a:t>Отсутствие наставничества</a:t>
            </a:r>
          </a:p>
          <a:p>
            <a:r>
              <a:rPr lang="ru-RU" dirty="0" smtClean="0"/>
              <a:t>Невозможность «выдержать сравнение» с хорошей американской церковью (</a:t>
            </a:r>
            <a:r>
              <a:rPr lang="ru-RU" i="1" dirty="0" smtClean="0"/>
              <a:t>церковное устройство, качество проповеди и т. д. )(2е поколение сравнивает и выбирает</a:t>
            </a:r>
            <a:r>
              <a:rPr lang="ru-RU" dirty="0" smtClean="0"/>
              <a:t>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563321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0"/>
            <a:ext cx="7772400" cy="1143000"/>
          </a:xfrm>
        </p:spPr>
        <p:txBody>
          <a:bodyPr/>
          <a:lstStyle/>
          <a:p>
            <a:r>
              <a:rPr lang="ru-RU" dirty="0" smtClean="0"/>
              <a:t>2.Что </a:t>
            </a:r>
            <a:r>
              <a:rPr lang="ru-RU" dirty="0" smtClean="0"/>
              <a:t>дальше?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8229600" cy="563880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Есть ли решение проблемы «Исхода» молодежи?</a:t>
            </a:r>
          </a:p>
          <a:p>
            <a:r>
              <a:rPr lang="ru-RU" dirty="0" smtClean="0"/>
              <a:t>Кому будут передана эстафета духовного служения в будущем?</a:t>
            </a:r>
          </a:p>
          <a:p>
            <a:r>
              <a:rPr lang="ru-RU" dirty="0" smtClean="0"/>
              <a:t>Что произойдет с имуществом, церковными домами, если будет потерянное одно или несколько поколений в церковной жизни?</a:t>
            </a:r>
          </a:p>
          <a:p>
            <a:r>
              <a:rPr lang="ru-RU" dirty="0" smtClean="0"/>
              <a:t>Уникальна ли проблема смены поколений для славян? </a:t>
            </a:r>
            <a:r>
              <a:rPr lang="ru-RU" dirty="0" smtClean="0"/>
              <a:t>- Нет</a:t>
            </a:r>
            <a:r>
              <a:rPr lang="ru-RU" dirty="0" smtClean="0"/>
              <a:t>, это же происходит в др. церквах в Америке (иммигрантских и англо-язычных</a:t>
            </a:r>
            <a:r>
              <a:rPr lang="ru-RU" dirty="0" smtClean="0"/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848567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733</TotalTime>
  <Words>1735</Words>
  <Application>Microsoft Office PowerPoint</Application>
  <PresentationFormat>On-screen Show (4:3)</PresentationFormat>
  <Paragraphs>124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Solstice</vt:lpstr>
      <vt:lpstr>Изменения?  Что и почему?</vt:lpstr>
      <vt:lpstr>Реальность в которой мы живем</vt:lpstr>
      <vt:lpstr>1. Что произошло?</vt:lpstr>
      <vt:lpstr>А). Иммигрантская церьков...её роль?</vt:lpstr>
      <vt:lpstr>Б). Закономерные проблемы 1-го поколения иммиграции</vt:lpstr>
      <vt:lpstr>В).Вопросы для самооценки… </vt:lpstr>
      <vt:lpstr>Г).Диагноз…и болезнь настоящего</vt:lpstr>
      <vt:lpstr>Д. Диагноз и состояние духовной жизни (….глазами 2го поколения)</vt:lpstr>
      <vt:lpstr>2.Что дальше?</vt:lpstr>
      <vt:lpstr>3.Преимущества совместного служения второго поколения в ТО</vt:lpstr>
      <vt:lpstr>PowerPoint Presentation</vt:lpstr>
      <vt:lpstr>4.Преимущества (на данный момент) в американской церкви… </vt:lpstr>
      <vt:lpstr>5. Что менять и почему?</vt:lpstr>
      <vt:lpstr>А. Учиться понимать местный «контекст», жизни в Америке </vt:lpstr>
      <vt:lpstr>Б. Что нужно менять?</vt:lpstr>
      <vt:lpstr>В. Роль пастора - отвечать за кафедру (духовное питание церкви)</vt:lpstr>
      <vt:lpstr>Г. Перспектива молодежи в ТО</vt:lpstr>
      <vt:lpstr>Д. Доверить ответственность…</vt:lpstr>
      <vt:lpstr>Е. Духовное единство…</vt:lpstr>
      <vt:lpstr>Ж. Хорошие примеры для подражания, и опыт других</vt:lpstr>
      <vt:lpstr>З. Работа над качеством…</vt:lpstr>
      <vt:lpstr>     6.  Что дальше?</vt:lpstr>
      <vt:lpstr>  Реальность и желания…</vt:lpstr>
      <vt:lpstr>Что нужно?</vt:lpstr>
      <vt:lpstr>Перспектива будущего…</vt:lpstr>
      <vt:lpstr>Осознанные шаги…</vt:lpstr>
      <vt:lpstr>Поддержка на деле…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Изминения? Что и почему?</dc:title>
  <dc:creator>Ivan</dc:creator>
  <cp:lastModifiedBy>Ivan</cp:lastModifiedBy>
  <cp:revision>49</cp:revision>
  <dcterms:created xsi:type="dcterms:W3CDTF">2018-02-14T15:23:14Z</dcterms:created>
  <dcterms:modified xsi:type="dcterms:W3CDTF">2018-02-28T07:33:41Z</dcterms:modified>
</cp:coreProperties>
</file>