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260" r:id="rId3"/>
    <p:sldId id="258" r:id="rId4"/>
    <p:sldId id="261" r:id="rId5"/>
    <p:sldId id="268" r:id="rId6"/>
    <p:sldId id="273" r:id="rId7"/>
    <p:sldId id="274" r:id="rId8"/>
    <p:sldId id="275" r:id="rId9"/>
    <p:sldId id="308" r:id="rId10"/>
    <p:sldId id="309" r:id="rId11"/>
    <p:sldId id="317" r:id="rId12"/>
    <p:sldId id="311" r:id="rId13"/>
    <p:sldId id="318" r:id="rId14"/>
    <p:sldId id="319" r:id="rId15"/>
    <p:sldId id="312" r:id="rId16"/>
    <p:sldId id="313" r:id="rId17"/>
    <p:sldId id="314" r:id="rId18"/>
    <p:sldId id="315" r:id="rId19"/>
    <p:sldId id="316" r:id="rId20"/>
    <p:sldId id="264" r:id="rId21"/>
    <p:sldId id="265" r:id="rId22"/>
    <p:sldId id="323" r:id="rId23"/>
    <p:sldId id="262" r:id="rId24"/>
    <p:sldId id="263" r:id="rId25"/>
    <p:sldId id="324" r:id="rId26"/>
    <p:sldId id="325" r:id="rId27"/>
    <p:sldId id="328" r:id="rId28"/>
    <p:sldId id="269" r:id="rId29"/>
    <p:sldId id="270" r:id="rId30"/>
    <p:sldId id="335" r:id="rId31"/>
    <p:sldId id="336" r:id="rId32"/>
    <p:sldId id="327" r:id="rId33"/>
    <p:sldId id="337" r:id="rId34"/>
    <p:sldId id="338" r:id="rId35"/>
    <p:sldId id="339" r:id="rId36"/>
    <p:sldId id="340" r:id="rId37"/>
    <p:sldId id="342" r:id="rId38"/>
    <p:sldId id="300" r:id="rId39"/>
    <p:sldId id="301" r:id="rId40"/>
    <p:sldId id="302" r:id="rId41"/>
    <p:sldId id="303" r:id="rId42"/>
    <p:sldId id="272" r:id="rId43"/>
    <p:sldId id="271" r:id="rId44"/>
    <p:sldId id="330" r:id="rId45"/>
    <p:sldId id="331" r:id="rId46"/>
    <p:sldId id="332" r:id="rId47"/>
    <p:sldId id="277" r:id="rId48"/>
    <p:sldId id="333" r:id="rId49"/>
    <p:sldId id="276" r:id="rId50"/>
    <p:sldId id="283" r:id="rId51"/>
    <p:sldId id="259" r:id="rId52"/>
    <p:sldId id="344" r:id="rId5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1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81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288CC-081B-4A81-A2F4-E0B39AC1F3B2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EFFD-A11A-400F-808A-3E6BDF4D0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714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3C6F8-02DC-4A58-B95F-24B75F04B6D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61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3C6F8-02DC-4A58-B95F-24B75F04B6D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69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3C6F8-02DC-4A58-B95F-24B75F04B6D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687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3C6F8-02DC-4A58-B95F-24B75F04B6D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61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3C6F8-02DC-4A58-B95F-24B75F04B6D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64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3C6F8-02DC-4A58-B95F-24B75F04B6D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41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3C6F8-02DC-4A58-B95F-24B75F04B6D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237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F39D6-FD99-450C-BFB1-78192EC9568C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426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C5BD2-615B-412D-8F45-FCB5B0E28E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3D1D-6772-401C-AFBD-2ACAB7ED68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3CC9A-7BC3-4D6F-B53E-6236956BF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B330-1A54-419C-802C-A6EAF48D6F3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7994F7-6E15-40A9-A85A-3D7CC51CA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EE54-7A1F-4B15-976E-834E6C01B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87DB-A466-42DD-A015-859D686D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74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E3C59-711A-49CB-A8D8-4123AA668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5C3883-0785-4ED5-88F0-8717D5C3DF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CDD294-F033-47C8-8D86-695CC470F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B330-1A54-419C-802C-A6EAF48D6F3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45D00-818A-4EBB-B24D-5F6F75D8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2B9A2-E6CA-4D81-98C5-9634E0D8B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87DB-A466-42DD-A015-859D686D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11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DB3A3F-6D55-4540-8883-7544BD57BC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35CA22-8043-400F-B3E4-7278FA253B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0BAF0-62FE-49EA-A564-EA6339AAD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B330-1A54-419C-802C-A6EAF48D6F3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18F85-16CE-46CD-84AF-EC5F9DCB5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FB5CF-FA1A-49E1-B52D-268D481FD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87DB-A466-42DD-A015-859D686D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010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32BEC-434E-410A-BC1A-4946AD1BF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EFA76-DA6C-4E6D-91AB-2BE6C17F2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483A01-586B-471F-A6FC-09E6610B1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B330-1A54-419C-802C-A6EAF48D6F3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910E3-7688-4976-9297-93E155410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660A2-0046-477A-A367-2E5EA9061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87DB-A466-42DD-A015-859D686D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79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B1822-3A87-44D3-AF67-00C840316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183EDF-682C-4433-A3E2-3B1B1539B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D123B-E091-471A-B120-3AD715B87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B330-1A54-419C-802C-A6EAF48D6F3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04EE9-23F1-488E-95B2-E7212B8F2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0E8CA2-D7FF-4C06-A2DE-F8423432E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87DB-A466-42DD-A015-859D686D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261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493DC-863E-428D-88B7-C56E5526E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0EBC7-03BC-4506-A991-405DD2C67F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BDD0FE-617D-4E4F-BC64-94A2BF610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F5F6A8-ED37-4FA4-8DE4-BFE761FE1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B330-1A54-419C-802C-A6EAF48D6F3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C57715-739E-4E0D-9309-4AEC8EB23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F95A83-282C-4006-AFEB-E556F1A72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87DB-A466-42DD-A015-859D686D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34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878A0-91F2-46D8-AFE7-3A6BC86C9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1FBB9F-FDAE-4954-BEFC-FF6040CFB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0CF3D3-9347-48A6-A514-8434604619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ACDB20-7481-49DE-BC87-705637FCDB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E4432F-F438-4E67-AAFF-D4F12C7309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7C050F-C928-4E03-A7B8-6DAA3011C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B330-1A54-419C-802C-A6EAF48D6F3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A67944-1400-4D54-AA05-C45555D02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70138F-7224-4893-8AA1-83AD5F7CB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87DB-A466-42DD-A015-859D686D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22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ABB0F-545A-43C9-ADB7-7081E498E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825FB6-1E25-4F0C-B792-421478FAB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B330-1A54-419C-802C-A6EAF48D6F3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7B3CC0-D869-4875-BC9B-8FC6B4AA2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95A310-DB69-4237-B6FD-D1A53D6F3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87DB-A466-42DD-A015-859D686D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66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7C905D-03A9-48A1-B221-CCC5C34A3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B330-1A54-419C-802C-A6EAF48D6F3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1BD9D3-4DA0-4163-A3E3-7F11EAA57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73645C-9A82-4B92-B432-5729C84F5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87DB-A466-42DD-A015-859D686D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39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469DF-BF5D-44DC-BE63-5E2567DF8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7FFC6-E26F-451C-8241-5C9A16214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FF6A9C-7BE1-4322-B49D-28BB54950D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D0543-AF00-4529-9C71-2C20DA039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B330-1A54-419C-802C-A6EAF48D6F3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EDDA6B-9BA0-4B94-8B79-F91D2AF9E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669A1-436E-4E34-82F7-4419FB819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87DB-A466-42DD-A015-859D686D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10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B3005-0BA2-41A2-96A4-BC0D0CD40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D6FAFE-2811-4DA9-934B-83DB7744BC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B74A97-BABA-4234-BA65-2FF2FEE8FA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8AA6D3-2C5D-4145-BC0C-DB80C5116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B330-1A54-419C-802C-A6EAF48D6F3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1B91AA-6A6D-46C8-9AF2-2D9B5303A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6CE2DA-2C18-47C8-8699-949B8B03F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87DB-A466-42DD-A015-859D686D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56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8F1826-CEF6-4457-8598-19F0B5A3D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35E541-7E84-4241-8B1A-7723BB3E3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466B2-5768-4B83-B499-8220F5385C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DB330-1A54-419C-802C-A6EAF48D6F3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A43C0-14FE-4325-A553-FEBF4ABB32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5D7BC-64E4-4C6E-AFA3-EDAADF91BE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B87DB-A466-42DD-A015-859D686DB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23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9C919-8B6F-4D47-B5DC-1BA0A3A3C1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Семинар</a:t>
            </a:r>
            <a:r>
              <a:rPr lang="ru-RU" dirty="0"/>
              <a:t>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CB3280-4933-40C4-BEF4-9C7E52514C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И. Милеев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588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33520-EE71-4C0B-B877-0B6102D64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495" y="18255"/>
            <a:ext cx="10515600" cy="1325563"/>
          </a:xfrm>
        </p:spPr>
        <p:txBody>
          <a:bodyPr/>
          <a:lstStyle/>
          <a:p>
            <a:r>
              <a:rPr lang="ru-RU" i="1" dirty="0">
                <a:solidFill>
                  <a:srgbClr val="FF0000"/>
                </a:solidFill>
              </a:rPr>
              <a:t>Г. В центре свидетельства должна быть личность Иисуса Христа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6628E-5B9A-4125-ADC8-3C67AA690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649" y="1250512"/>
            <a:ext cx="11308702" cy="5248623"/>
          </a:xfrm>
        </p:spPr>
        <p:txBody>
          <a:bodyPr>
            <a:noAutofit/>
          </a:bodyPr>
          <a:lstStyle/>
          <a:p>
            <a:r>
              <a:rPr lang="ru-RU" sz="3200" dirty="0"/>
              <a:t>Любой текст Писания должен привести к Христу</a:t>
            </a:r>
          </a:p>
          <a:p>
            <a:r>
              <a:rPr lang="ru-RU" sz="3200" i="1" dirty="0">
                <a:solidFill>
                  <a:srgbClr val="C00000"/>
                </a:solidFill>
              </a:rPr>
              <a:t>Филип легко объяснил текст Писания пророка Исаии, показав Иисуса Христа умирающего на кресте за грехи всего мира</a:t>
            </a:r>
          </a:p>
          <a:p>
            <a:r>
              <a:rPr lang="ru-RU" sz="3200" dirty="0"/>
              <a:t>Воскресший Христос толковал Тору и пророков показывая в них Себя   </a:t>
            </a:r>
            <a:r>
              <a:rPr lang="ru-RU" sz="3200" dirty="0">
                <a:solidFill>
                  <a:prstClr val="black"/>
                </a:solidFill>
              </a:rPr>
              <a:t>«не горело ли в нас сердце наше...» Лук.24.32</a:t>
            </a:r>
            <a:endParaRPr lang="ru-RU" sz="3200" dirty="0"/>
          </a:p>
          <a:p>
            <a:r>
              <a:rPr lang="ru-RU" sz="3200" dirty="0"/>
              <a:t>В свидетельстве евреям.. мы должны уметь пользоваться Ветхим Заветом</a:t>
            </a:r>
          </a:p>
          <a:p>
            <a:r>
              <a:rPr lang="ru-RU" sz="3200" dirty="0"/>
              <a:t>Павел свидетельтвовал Верийцам... Они «ежедневно разбирая Писания, точно ли это так.» </a:t>
            </a:r>
            <a:r>
              <a:rPr lang="ru-RU" sz="3200" dirty="0" err="1"/>
              <a:t>Деян</a:t>
            </a:r>
            <a:r>
              <a:rPr lang="ru-RU" sz="3200" dirty="0"/>
              <a:t>. 17.11</a:t>
            </a:r>
          </a:p>
          <a:p>
            <a:r>
              <a:rPr lang="ru-RU" sz="3200" dirty="0"/>
              <a:t>Все Писание боговдохновенно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804881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699" y="63121"/>
            <a:ext cx="10515600" cy="1325563"/>
          </a:xfrm>
        </p:spPr>
        <p:txBody>
          <a:bodyPr/>
          <a:lstStyle/>
          <a:p>
            <a:r>
              <a:rPr lang="ru-RU" i="1" dirty="0">
                <a:solidFill>
                  <a:srgbClr val="FF0000"/>
                </a:solidFill>
              </a:rPr>
              <a:t> Д) Стратегия провозглашения Евангелия 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699" y="1388684"/>
            <a:ext cx="10515600" cy="5343787"/>
          </a:xfrm>
        </p:spPr>
        <p:txBody>
          <a:bodyPr>
            <a:noAutofit/>
          </a:bodyPr>
          <a:lstStyle/>
          <a:p>
            <a:r>
              <a:rPr lang="ru-RU" sz="3200" i="1" dirty="0">
                <a:solidFill>
                  <a:srgbClr val="FF0000"/>
                </a:solidFill>
              </a:rPr>
              <a:t>1. На личном уровне</a:t>
            </a:r>
            <a:endParaRPr lang="ru-RU" sz="3200" dirty="0"/>
          </a:p>
          <a:p>
            <a:r>
              <a:rPr lang="ru-RU" sz="3200" dirty="0"/>
              <a:t>34 Евнух же сказал Филиппу: прошу тебя сказать: о ком пророк говорит это? о себе ли, или о ком другом? </a:t>
            </a:r>
          </a:p>
          <a:p>
            <a:r>
              <a:rPr lang="ru-RU" sz="3200" dirty="0"/>
              <a:t>35 Филипп отверз уста свои и, </a:t>
            </a:r>
            <a:r>
              <a:rPr lang="ru-RU" sz="3200" u="sng" dirty="0"/>
              <a:t>начав от сего Писания, благовествовал ему об Иисусе. </a:t>
            </a:r>
          </a:p>
          <a:p>
            <a:r>
              <a:rPr lang="ru-RU" sz="3200" dirty="0"/>
              <a:t>37 Филипп же сказал ему: если веруешь от всего сердца, можно. Он сказал в ответ: верую, что Иисус Христос есть Сын Божий. </a:t>
            </a:r>
          </a:p>
          <a:p>
            <a:r>
              <a:rPr lang="ru-RU" sz="3200" i="1" dirty="0">
                <a:solidFill>
                  <a:srgbClr val="FF0000"/>
                </a:solidFill>
              </a:rPr>
              <a:t>Готовность Филипа к толкованию Писания – Христос в центре </a:t>
            </a:r>
            <a:r>
              <a:rPr lang="ru-RU" sz="3200" i="1" dirty="0" err="1">
                <a:solidFill>
                  <a:srgbClr val="FF0000"/>
                </a:solidFill>
              </a:rPr>
              <a:t>благовествования</a:t>
            </a:r>
            <a:r>
              <a:rPr lang="ru-RU" sz="3200" i="1" dirty="0">
                <a:solidFill>
                  <a:srgbClr val="FF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970728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F85A0-EC3B-4D07-8D26-436B70928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40058"/>
            <a:ext cx="10515600" cy="1325563"/>
          </a:xfrm>
        </p:spPr>
        <p:txBody>
          <a:bodyPr/>
          <a:lstStyle/>
          <a:p>
            <a:r>
              <a:rPr lang="ru-RU" i="1" dirty="0">
                <a:solidFill>
                  <a:srgbClr val="FF0000"/>
                </a:solidFill>
              </a:rPr>
              <a:t>Массовая евангелизация не умаляет роли личного свидетельства 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BFB3F-81B8-4D02-A6BC-492AF7BD8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235" y="1285505"/>
            <a:ext cx="11509513" cy="5333409"/>
          </a:xfrm>
        </p:spPr>
        <p:txBody>
          <a:bodyPr>
            <a:noAutofit/>
          </a:bodyPr>
          <a:lstStyle/>
          <a:p>
            <a:r>
              <a:rPr lang="ru-RU" dirty="0"/>
              <a:t>5 Так Филипп пришел в город Самарийский и проповедывал им Христа. </a:t>
            </a:r>
            <a:endParaRPr lang="en-US" dirty="0"/>
          </a:p>
          <a:p>
            <a:r>
              <a:rPr lang="ru-RU" dirty="0"/>
              <a:t>6 </a:t>
            </a:r>
            <a:r>
              <a:rPr lang="ru-RU" u="sng" dirty="0"/>
              <a:t>Народ единодушно внимал </a:t>
            </a:r>
            <a:r>
              <a:rPr lang="ru-RU" dirty="0"/>
              <a:t>тому, что говорил Филипп, слыша и видя, какие он творил чудеса. </a:t>
            </a:r>
            <a:endParaRPr lang="en-US" dirty="0"/>
          </a:p>
          <a:p>
            <a:r>
              <a:rPr lang="ru-RU" dirty="0"/>
              <a:t>7 Ибо нечистые духи из многих, одержимых ими, выходили с великим воплем, а многие расслабленные и хромые исцелялись. </a:t>
            </a:r>
            <a:endParaRPr lang="en-US" dirty="0"/>
          </a:p>
          <a:p>
            <a:r>
              <a:rPr lang="ru-RU" dirty="0"/>
              <a:t>8 И была </a:t>
            </a:r>
            <a:r>
              <a:rPr lang="ru-RU" u="sng" dirty="0"/>
              <a:t>радость великая в том городе</a:t>
            </a:r>
            <a:r>
              <a:rPr lang="ru-RU" dirty="0"/>
              <a:t>.   (город)</a:t>
            </a:r>
            <a:endParaRPr lang="en-US" dirty="0"/>
          </a:p>
          <a:p>
            <a:r>
              <a:rPr lang="ru-RU" dirty="0"/>
              <a:t>35 </a:t>
            </a:r>
            <a:r>
              <a:rPr lang="ru-RU" u="sng" dirty="0"/>
              <a:t>Филипп отверз уста свои </a:t>
            </a:r>
            <a:r>
              <a:rPr lang="ru-RU" dirty="0"/>
              <a:t>и, начав от сего Писания, благовествовал ему об Иисусе  (один человек)</a:t>
            </a:r>
          </a:p>
          <a:p>
            <a:r>
              <a:rPr lang="ru-RU" i="1" dirty="0">
                <a:solidFill>
                  <a:srgbClr val="C00000"/>
                </a:solidFill>
              </a:rPr>
              <a:t>От сердца к сердцу...  Время массовых евангелизаций прошло или нет?</a:t>
            </a:r>
            <a:endParaRPr lang="en-US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4717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i="1" dirty="0">
                <a:solidFill>
                  <a:srgbClr val="FF0000"/>
                </a:solidFill>
              </a:rPr>
              <a:t>    На уровне поместной церкви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9626"/>
            <a:ext cx="10515600" cy="4977337"/>
          </a:xfrm>
        </p:spPr>
        <p:txBody>
          <a:bodyPr>
            <a:normAutofit lnSpcReduction="10000"/>
          </a:bodyPr>
          <a:lstStyle/>
          <a:p>
            <a:r>
              <a:rPr lang="ru-RU" sz="3200" dirty="0"/>
              <a:t>7 И </a:t>
            </a:r>
            <a:r>
              <a:rPr lang="ru-RU" sz="3200" u="sng" dirty="0"/>
              <a:t>слово Божие росло</a:t>
            </a:r>
            <a:r>
              <a:rPr lang="ru-RU" sz="3200" dirty="0"/>
              <a:t>, и </a:t>
            </a:r>
            <a:r>
              <a:rPr lang="ru-RU" sz="3200" u="sng" dirty="0"/>
              <a:t>число учеников весьма умножалось </a:t>
            </a:r>
            <a:r>
              <a:rPr lang="ru-RU" sz="3200" dirty="0"/>
              <a:t>в Иерусалиме; и из священников очень многие покорились вере. </a:t>
            </a:r>
            <a:r>
              <a:rPr lang="ru-RU" sz="3200" i="1" dirty="0">
                <a:solidFill>
                  <a:srgbClr val="FF0000"/>
                </a:solidFill>
              </a:rPr>
              <a:t>(Связь между ростом слова Божия и количеством учеников)</a:t>
            </a:r>
            <a:endParaRPr lang="en-US" sz="3200" i="1" dirty="0">
              <a:solidFill>
                <a:srgbClr val="FF0000"/>
              </a:solidFill>
            </a:endParaRPr>
          </a:p>
          <a:p>
            <a:r>
              <a:rPr lang="ru-RU" sz="3200" dirty="0"/>
              <a:t>40 И другими многими словами он свидетельствовал и увещевал, говоря: спасайтесь от рода сего развращенного. </a:t>
            </a:r>
          </a:p>
          <a:p>
            <a:r>
              <a:rPr lang="ru-RU" sz="3200" dirty="0"/>
              <a:t>41 Итак </a:t>
            </a:r>
            <a:r>
              <a:rPr lang="ru-RU" sz="3200" u="sng" dirty="0"/>
              <a:t>охотно принявшие слово его крестились</a:t>
            </a:r>
            <a:r>
              <a:rPr lang="ru-RU" sz="3200" dirty="0"/>
              <a:t>, и присоединилось в тот день душ около трех тысяч. (2 </a:t>
            </a:r>
            <a:r>
              <a:rPr lang="ru-RU" sz="3200" dirty="0" err="1"/>
              <a:t>гл</a:t>
            </a:r>
            <a:r>
              <a:rPr lang="ru-RU" sz="3200" dirty="0"/>
              <a:t>)</a:t>
            </a:r>
          </a:p>
          <a:p>
            <a:pPr marL="0" indent="0">
              <a:buNone/>
            </a:pPr>
            <a:r>
              <a:rPr lang="ru-RU" sz="3200" dirty="0"/>
              <a:t>4 Многие же из </a:t>
            </a:r>
            <a:r>
              <a:rPr lang="ru-RU" sz="3200" u="sng" dirty="0"/>
              <a:t>слушавших слово уверовали</a:t>
            </a:r>
            <a:r>
              <a:rPr lang="ru-RU" sz="3200" dirty="0"/>
              <a:t>; и было число таковых людей около пяти тысяч. </a:t>
            </a:r>
          </a:p>
        </p:txBody>
      </p:sp>
    </p:spTree>
    <p:extLst>
      <p:ext uri="{BB962C8B-B14F-4D97-AF65-F5344CB8AC3E}">
        <p14:creationId xmlns:p14="http://schemas.microsoft.com/office/powerpoint/2010/main" val="2771787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699" y="0"/>
            <a:ext cx="10515600" cy="1325563"/>
          </a:xfrm>
        </p:spPr>
        <p:txBody>
          <a:bodyPr/>
          <a:lstStyle/>
          <a:p>
            <a:r>
              <a:rPr lang="ru-RU" i="1" dirty="0">
                <a:solidFill>
                  <a:srgbClr val="FF0000"/>
                </a:solidFill>
              </a:rPr>
              <a:t>     На межцерковном уровне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699" y="1208016"/>
            <a:ext cx="10515600" cy="5545122"/>
          </a:xfrm>
        </p:spPr>
        <p:txBody>
          <a:bodyPr>
            <a:normAutofit fontScale="92500"/>
          </a:bodyPr>
          <a:lstStyle/>
          <a:p>
            <a:r>
              <a:rPr lang="ru-RU" sz="3200" dirty="0"/>
              <a:t>4 Между тем рассеявшиеся ходили и благовествовали слово. </a:t>
            </a:r>
            <a:r>
              <a:rPr lang="ru-RU" sz="3200" i="1" dirty="0">
                <a:solidFill>
                  <a:srgbClr val="FF0000"/>
                </a:solidFill>
              </a:rPr>
              <a:t>(Все члены церкви, не только Апостолы)</a:t>
            </a:r>
          </a:p>
          <a:p>
            <a:r>
              <a:rPr lang="ru-RU" sz="3200" dirty="0"/>
              <a:t>5 Так Филипп </a:t>
            </a:r>
            <a:r>
              <a:rPr lang="ru-RU" sz="3200" i="1" dirty="0">
                <a:solidFill>
                  <a:srgbClr val="FF0000"/>
                </a:solidFill>
              </a:rPr>
              <a:t>(диакон-благовестник) </a:t>
            </a:r>
            <a:r>
              <a:rPr lang="ru-RU" sz="3200" dirty="0"/>
              <a:t>пришел в город </a:t>
            </a:r>
            <a:r>
              <a:rPr lang="ru-RU" sz="3200" dirty="0" err="1"/>
              <a:t>Самарийский</a:t>
            </a:r>
            <a:r>
              <a:rPr lang="ru-RU" sz="3200" dirty="0"/>
              <a:t> и </a:t>
            </a:r>
            <a:r>
              <a:rPr lang="ru-RU" sz="3200" dirty="0" err="1"/>
              <a:t>проповедывал</a:t>
            </a:r>
            <a:r>
              <a:rPr lang="ru-RU" sz="3200" dirty="0"/>
              <a:t> им Христа. 8 гл.</a:t>
            </a:r>
          </a:p>
          <a:p>
            <a:r>
              <a:rPr lang="ru-RU" sz="3200" dirty="0"/>
              <a:t>25 Они же </a:t>
            </a:r>
            <a:r>
              <a:rPr lang="ru-RU" sz="3200" i="1" dirty="0">
                <a:solidFill>
                  <a:srgbClr val="FF0000"/>
                </a:solidFill>
              </a:rPr>
              <a:t>(Петр и Иоанн), </a:t>
            </a:r>
            <a:r>
              <a:rPr lang="ru-RU" sz="3200" dirty="0"/>
              <a:t>засвидетельствовав и проповедав слово Господне, обратно пошли в Иерусалим и во многих селениях </a:t>
            </a:r>
            <a:r>
              <a:rPr lang="ru-RU" sz="3200" dirty="0" err="1"/>
              <a:t>Самарийских</a:t>
            </a:r>
            <a:r>
              <a:rPr lang="ru-RU" sz="3200" dirty="0"/>
              <a:t> проповедали Евангелие. 8 гл.</a:t>
            </a:r>
          </a:p>
          <a:p>
            <a:r>
              <a:rPr lang="ru-RU" sz="3200" dirty="0"/>
              <a:t>40 А Филипп оказался в Азоте и, проходя, благовествовал всем городам, пока пришел в </a:t>
            </a:r>
            <a:r>
              <a:rPr lang="ru-RU" sz="3200" dirty="0" err="1"/>
              <a:t>Кесарию</a:t>
            </a:r>
            <a:r>
              <a:rPr lang="ru-RU" sz="3200" dirty="0"/>
              <a:t>. 8 гл.</a:t>
            </a:r>
            <a:endParaRPr lang="en-US" sz="3200" dirty="0"/>
          </a:p>
          <a:p>
            <a:r>
              <a:rPr lang="ru-RU" sz="3200" dirty="0"/>
              <a:t>31 Церкви же по всей Иудее, Галилее и Самарии были в покое, </a:t>
            </a:r>
            <a:r>
              <a:rPr lang="ru-RU" sz="3200" dirty="0" err="1"/>
              <a:t>назидаясь</a:t>
            </a:r>
            <a:r>
              <a:rPr lang="ru-RU" sz="3200" dirty="0"/>
              <a:t> и ходя в страхе Господнем; и, при утешении от </a:t>
            </a:r>
            <a:r>
              <a:rPr lang="ru-RU" sz="3200" dirty="0" err="1"/>
              <a:t>Святаго</a:t>
            </a:r>
            <a:r>
              <a:rPr lang="ru-RU" sz="3200" dirty="0"/>
              <a:t> Духа, умножались. </a:t>
            </a:r>
            <a:r>
              <a:rPr lang="ru-RU" sz="3200" i="1" dirty="0">
                <a:solidFill>
                  <a:srgbClr val="FF0000"/>
                </a:solidFill>
              </a:rPr>
              <a:t>(Общая картина церквей)</a:t>
            </a:r>
          </a:p>
        </p:txBody>
      </p:sp>
    </p:spTree>
    <p:extLst>
      <p:ext uri="{BB962C8B-B14F-4D97-AF65-F5344CB8AC3E}">
        <p14:creationId xmlns:p14="http://schemas.microsoft.com/office/powerpoint/2010/main" val="3876387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7D36B-1090-4A34-AC75-EA347E6CA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921" y="18255"/>
            <a:ext cx="10515600" cy="1325563"/>
          </a:xfrm>
        </p:spPr>
        <p:txBody>
          <a:bodyPr>
            <a:normAutofit/>
          </a:bodyPr>
          <a:lstStyle/>
          <a:p>
            <a:r>
              <a:rPr lang="ru-RU" i="1" dirty="0">
                <a:solidFill>
                  <a:srgbClr val="C00000"/>
                </a:solidFill>
              </a:rPr>
              <a:t>Сидеть – для Филипа означало ожидать дальнейшего Божьего поручения… 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6F36B-33BE-487F-BDE0-5C24228F4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939" y="1283996"/>
            <a:ext cx="10764140" cy="5495927"/>
          </a:xfrm>
        </p:spPr>
        <p:txBody>
          <a:bodyPr>
            <a:normAutofit/>
          </a:bodyPr>
          <a:lstStyle/>
          <a:p>
            <a:r>
              <a:rPr lang="ru-RU" i="1" dirty="0">
                <a:solidFill>
                  <a:srgbClr val="C00000"/>
                </a:solidFill>
              </a:rPr>
              <a:t>Что я должен делать сегодня? Время для моей подготовки</a:t>
            </a:r>
          </a:p>
          <a:p>
            <a:r>
              <a:rPr lang="ru-RU" dirty="0"/>
              <a:t>Место моего служения? Куда ехать? Можем ли мы наше </a:t>
            </a:r>
            <a:r>
              <a:rPr lang="ru-RU" u="sng" dirty="0"/>
              <a:t>личное</a:t>
            </a:r>
            <a:r>
              <a:rPr lang="ru-RU" dirty="0"/>
              <a:t> Божие призвание конкретизировать в </a:t>
            </a:r>
            <a:r>
              <a:rPr lang="ru-RU" u="sng" dirty="0"/>
              <a:t>конкретное</a:t>
            </a:r>
            <a:r>
              <a:rPr lang="ru-RU" dirty="0"/>
              <a:t> место, время и роль нашего </a:t>
            </a:r>
            <a:r>
              <a:rPr lang="ru-RU" u="sng" dirty="0"/>
              <a:t>личного</a:t>
            </a:r>
            <a:r>
              <a:rPr lang="ru-RU" dirty="0"/>
              <a:t> участия и ответственности?</a:t>
            </a:r>
          </a:p>
          <a:p>
            <a:r>
              <a:rPr lang="ru-RU" dirty="0"/>
              <a:t>Как услышать Божий голос?</a:t>
            </a:r>
          </a:p>
          <a:p>
            <a:r>
              <a:rPr lang="ru-RU" dirty="0"/>
              <a:t>Бог отвечает через открытые и закрытые двери…</a:t>
            </a:r>
          </a:p>
          <a:p>
            <a:r>
              <a:rPr lang="ru-RU" i="1" dirty="0"/>
              <a:t>Пример </a:t>
            </a:r>
            <a:r>
              <a:rPr lang="ru-RU" dirty="0"/>
              <a:t>– Апостол Павел и его команда перед началом нового служения в Европе… Мы не знаем, каким образом, через какие обстоятельства Бог закрыл двери апостолу Павлу…  </a:t>
            </a:r>
            <a:r>
              <a:rPr lang="ru-RU" dirty="0" err="1"/>
              <a:t>Деян</a:t>
            </a:r>
            <a:r>
              <a:rPr lang="ru-RU" dirty="0"/>
              <a:t>. 16. 6-10.</a:t>
            </a:r>
          </a:p>
          <a:p>
            <a:r>
              <a:rPr lang="ru-RU" i="1" dirty="0"/>
              <a:t>Не нужно ломиться в закрытые двери… но быть достаточно чувствительными чтобы услышать Голос Божий определяющий нас на конкретное служение…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8422013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540D8-EB72-41CA-ABDD-1F24CD56D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ru-RU" i="1" dirty="0">
                <a:solidFill>
                  <a:srgbClr val="FF0000"/>
                </a:solidFill>
              </a:rPr>
              <a:t>Идти- это выполнять Великое Поручение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E5254-8526-4AEE-998E-4EA0D649F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930" y="1065402"/>
            <a:ext cx="11641549" cy="5774343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Идти… это быть в движении </a:t>
            </a:r>
          </a:p>
          <a:p>
            <a:r>
              <a:rPr lang="ru-RU" dirty="0"/>
              <a:t>Активные действия… из пункта А в пункт Б</a:t>
            </a:r>
          </a:p>
          <a:p>
            <a:r>
              <a:rPr lang="ru-RU" dirty="0"/>
              <a:t>Это необходимость идти на территорию потерянных людей</a:t>
            </a:r>
          </a:p>
          <a:p>
            <a:r>
              <a:rPr lang="ru-RU" dirty="0"/>
              <a:t>Это иметь стратегию по охвату территории проповедью Евангелия</a:t>
            </a:r>
          </a:p>
          <a:p>
            <a:r>
              <a:rPr lang="ru-RU" dirty="0"/>
              <a:t>Идти - это умножать учеников Иисуса Христа, научить их и крестить. </a:t>
            </a:r>
          </a:p>
          <a:p>
            <a:r>
              <a:rPr lang="ru-RU" sz="3600" i="1" dirty="0">
                <a:solidFill>
                  <a:srgbClr val="C00000"/>
                </a:solidFill>
              </a:rPr>
              <a:t>Филип практически выполнял Великое Поручение</a:t>
            </a:r>
          </a:p>
          <a:p>
            <a:r>
              <a:rPr lang="ru-RU" dirty="0"/>
              <a:t>  19 Итак </a:t>
            </a:r>
            <a:r>
              <a:rPr lang="ru-RU" u="sng" dirty="0"/>
              <a:t>идите, научите </a:t>
            </a:r>
            <a:r>
              <a:rPr lang="ru-RU" dirty="0"/>
              <a:t>все народы, </a:t>
            </a:r>
            <a:r>
              <a:rPr lang="ru-RU" u="sng" dirty="0"/>
              <a:t>крестя</a:t>
            </a:r>
            <a:r>
              <a:rPr lang="ru-RU" dirty="0"/>
              <a:t> их во имя Отца и Сына и </a:t>
            </a:r>
            <a:r>
              <a:rPr lang="ru-RU" dirty="0" err="1"/>
              <a:t>Святаго</a:t>
            </a:r>
            <a:r>
              <a:rPr lang="ru-RU" dirty="0"/>
              <a:t> Духа,</a:t>
            </a:r>
          </a:p>
          <a:p>
            <a:r>
              <a:rPr lang="ru-RU" dirty="0"/>
              <a:t>20 </a:t>
            </a:r>
            <a:r>
              <a:rPr lang="ru-RU" u="sng" dirty="0"/>
              <a:t>уча</a:t>
            </a:r>
            <a:r>
              <a:rPr lang="ru-RU" dirty="0"/>
              <a:t> их соблюдать все, что Я повелел вам; и се, Я с вами во все дни до скончания века. Аминь.  (Матф.28:19,20)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2508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FD000-90CD-4630-B706-A27747201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004" y="18255"/>
            <a:ext cx="10515600" cy="1325563"/>
          </a:xfrm>
        </p:spPr>
        <p:txBody>
          <a:bodyPr/>
          <a:lstStyle/>
          <a:p>
            <a:r>
              <a:rPr lang="ru-RU" i="1" dirty="0">
                <a:solidFill>
                  <a:srgbClr val="FF0000"/>
                </a:solidFill>
              </a:rPr>
              <a:t>Бежать – быть готовым к духовным нагрузкам 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9B19C-03A4-4280-A38C-D85300345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297" y="1482589"/>
            <a:ext cx="10738503" cy="5261907"/>
          </a:xfrm>
        </p:spPr>
        <p:txBody>
          <a:bodyPr>
            <a:normAutofit/>
          </a:bodyPr>
          <a:lstStyle/>
          <a:p>
            <a:r>
              <a:rPr lang="ru-RU" i="1" dirty="0">
                <a:solidFill>
                  <a:srgbClr val="C00000"/>
                </a:solidFill>
              </a:rPr>
              <a:t>Филип вначале шел, затем бежал, и вопрос задал Евнуху, находясь в беге</a:t>
            </a:r>
          </a:p>
          <a:p>
            <a:r>
              <a:rPr lang="ru-RU" dirty="0"/>
              <a:t>Обычно волы тянули карету и могли развивать скорость до 30 миль в час</a:t>
            </a:r>
          </a:p>
          <a:p>
            <a:r>
              <a:rPr lang="ru-RU" i="1" dirty="0">
                <a:solidFill>
                  <a:srgbClr val="C00000"/>
                </a:solidFill>
              </a:rPr>
              <a:t>Филип был не только хорошо подготовлен физически но и духовно</a:t>
            </a:r>
          </a:p>
          <a:p>
            <a:r>
              <a:rPr lang="ru-RU" dirty="0"/>
              <a:t>Посвящение себя на служение очень важно для результатов </a:t>
            </a:r>
          </a:p>
          <a:p>
            <a:r>
              <a:rPr lang="ru-RU" dirty="0"/>
              <a:t>Рим 12.1-2</a:t>
            </a:r>
          </a:p>
          <a:p>
            <a:r>
              <a:rPr lang="ru-RU" dirty="0"/>
              <a:t>Апостол Павел - бег или бой (я не просто бегу, не просто бью воздух… но чтобы получить награду…)</a:t>
            </a:r>
            <a:endParaRPr lang="en-US" dirty="0"/>
          </a:p>
          <a:p>
            <a:r>
              <a:rPr lang="ru-RU" dirty="0">
                <a:solidFill>
                  <a:srgbClr val="FF0000"/>
                </a:solidFill>
              </a:rPr>
              <a:t>Роль образования в подготовке лидеров второго поколения…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9183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4A88E-A148-43E7-9506-8BA5DE447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4396" y="18255"/>
            <a:ext cx="10515600" cy="1325563"/>
          </a:xfrm>
        </p:spPr>
        <p:txBody>
          <a:bodyPr/>
          <a:lstStyle/>
          <a:p>
            <a:r>
              <a:rPr lang="ru-RU" i="1" dirty="0">
                <a:solidFill>
                  <a:srgbClr val="C00000"/>
                </a:solidFill>
              </a:rPr>
              <a:t>Бог позаботится о чудесном передвижении если начать с ходьбы… 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DE7F7-376C-40AD-BAF0-C82173786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297" y="1390763"/>
            <a:ext cx="11591526" cy="5448981"/>
          </a:xfrm>
        </p:spPr>
        <p:txBody>
          <a:bodyPr>
            <a:normAutofit/>
          </a:bodyPr>
          <a:lstStyle/>
          <a:p>
            <a:r>
              <a:rPr lang="ru-RU" dirty="0"/>
              <a:t>Быть готовым к выполнению великого поучения – это выйти из зоны комфорта</a:t>
            </a:r>
          </a:p>
          <a:p>
            <a:r>
              <a:rPr lang="ru-RU" dirty="0"/>
              <a:t>Бог ожидает от нас верности и послушания – а результаты зависят от Него.</a:t>
            </a:r>
          </a:p>
          <a:p>
            <a:r>
              <a:rPr lang="ru-RU" i="1" dirty="0"/>
              <a:t>Исполненный Духа Святого, послушный Божьему водительству, становится орудием в Божиих руках, и Бог переносит своего слугу чудесным образом… уже не надо бежать, он переносит его в Азот для продолжения проповеди Евангелия.</a:t>
            </a:r>
          </a:p>
          <a:p>
            <a:r>
              <a:rPr lang="ru-RU" dirty="0"/>
              <a:t>Филип продолжает то же служение евангелиста в Азоте и Кесарии.</a:t>
            </a:r>
          </a:p>
          <a:p>
            <a:r>
              <a:rPr lang="ru-RU" dirty="0"/>
              <a:t>Он меняет место своего проживания… Он поменял Иерусалим на Кесарию. В Кесарии он продолжает служение евангелиста. Павел останавливался  у него в доме…  Деян.21.8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9098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2439C-7FE3-470D-822E-386501DB1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184" y="130629"/>
            <a:ext cx="10840616" cy="1325563"/>
          </a:xfrm>
        </p:spPr>
        <p:txBody>
          <a:bodyPr>
            <a:normAutofit fontScale="90000"/>
          </a:bodyPr>
          <a:lstStyle/>
          <a:p>
            <a:r>
              <a:rPr lang="ru-RU" i="1" dirty="0">
                <a:solidFill>
                  <a:srgbClr val="C00000"/>
                </a:solidFill>
              </a:rPr>
              <a:t>Послушание Богу и ответ на Его призыв делает нас готовыми для выполнения Великого Поручения 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5227A-D5C1-4E57-945A-F10B8D6F1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972" y="1338545"/>
            <a:ext cx="11196734" cy="5262465"/>
          </a:xfrm>
          <a:gradFill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ru-RU" dirty="0"/>
              <a:t>Если бы Филип не услышал бы голос Божий, и не пошел вы на пустую дорогу, была бы упущена возможность евангелизации народа Эфиопии, евангелизации Самарии, Кесарии, Азота и. т. д.</a:t>
            </a:r>
          </a:p>
          <a:p>
            <a:r>
              <a:rPr lang="ru-RU" dirty="0"/>
              <a:t> Сколько потерянных возможностей в нашей жизни, </a:t>
            </a:r>
          </a:p>
          <a:p>
            <a:r>
              <a:rPr lang="ru-RU" dirty="0"/>
              <a:t>Сколько людей не услышали Благой Вести,</a:t>
            </a:r>
          </a:p>
          <a:p>
            <a:r>
              <a:rPr lang="ru-RU" dirty="0"/>
              <a:t>В вечности мы будем сожалеть о потерянных возможностях…</a:t>
            </a:r>
          </a:p>
          <a:p>
            <a:r>
              <a:rPr lang="ru-RU" dirty="0"/>
              <a:t>… Кого мне послать, кто пойдет для нас? Вопрос который услышал Исаия, и готов был ответить… «вот я, пошли меня»</a:t>
            </a:r>
          </a:p>
          <a:p>
            <a:r>
              <a:rPr lang="ru-RU" dirty="0"/>
              <a:t>Время принимать решения… </a:t>
            </a:r>
          </a:p>
          <a:p>
            <a:r>
              <a:rPr lang="ru-RU" dirty="0"/>
              <a:t>(пример одного человека, который мечтал летать на самолете…)                                                                    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3993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543" y="0"/>
            <a:ext cx="10353761" cy="1326321"/>
          </a:xfrm>
        </p:spPr>
        <p:txBody>
          <a:bodyPr>
            <a:normAutofit/>
          </a:bodyPr>
          <a:lstStyle/>
          <a:p>
            <a:r>
              <a:rPr lang="ru-RU" sz="5400" dirty="0">
                <a:solidFill>
                  <a:srgbClr val="C00000"/>
                </a:solidFill>
              </a:rPr>
              <a:t>Великое Поручение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897" y="1326321"/>
            <a:ext cx="10579660" cy="5275815"/>
          </a:xfrm>
        </p:spPr>
        <p:txBody>
          <a:bodyPr>
            <a:normAutofit fontScale="92500"/>
          </a:bodyPr>
          <a:lstStyle/>
          <a:p>
            <a:r>
              <a:rPr lang="ru-RU" sz="3600" dirty="0"/>
              <a:t>19 Итак идите, научите все народы, крестя их во имя Отца и Сына и </a:t>
            </a:r>
            <a:r>
              <a:rPr lang="ru-RU" sz="3600" dirty="0" err="1"/>
              <a:t>Святаго</a:t>
            </a:r>
            <a:r>
              <a:rPr lang="ru-RU" sz="3600" dirty="0"/>
              <a:t> Духа,</a:t>
            </a:r>
          </a:p>
          <a:p>
            <a:r>
              <a:rPr lang="ru-RU" sz="3600" dirty="0"/>
              <a:t>20 уча их соблюдать все, что Я повелел вам; </a:t>
            </a:r>
          </a:p>
          <a:p>
            <a:r>
              <a:rPr lang="ru-RU" sz="3600" dirty="0"/>
              <a:t>(Матф.28:19,20)</a:t>
            </a:r>
          </a:p>
          <a:p>
            <a:r>
              <a:rPr lang="ru-RU" sz="3600" i="1" dirty="0"/>
              <a:t>“Тихоокеанское Объединение Славянских Церквей ЕХБ видит свое назначение в провозглашении Евангельской вести, в обучении и умножении учеников Иисуса Христа, в подготовке их к выполнению Великого поручения, с целью отправки их на служение, как местное, так и международное</a:t>
            </a:r>
            <a:r>
              <a:rPr lang="ru-RU" sz="3600" dirty="0"/>
              <a:t>.”</a:t>
            </a:r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91690622"/>
      </p:ext>
    </p:extLst>
  </p:cSld>
  <p:clrMapOvr>
    <a:masterClrMapping/>
  </p:clrMapOvr>
  <p:transition spd="slow">
    <p:cove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9119" y="78991"/>
            <a:ext cx="10353761" cy="1326321"/>
          </a:xfrm>
        </p:spPr>
        <p:txBody>
          <a:bodyPr>
            <a:normAutofit/>
          </a:bodyPr>
          <a:lstStyle/>
          <a:p>
            <a:r>
              <a:rPr lang="ru-RU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2я цель -воспроизводить учеников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14 Вы друзья Мои, если исполняете то, что Я заповедую вам.</a:t>
            </a:r>
          </a:p>
          <a:p>
            <a:r>
              <a:rPr lang="ru-RU" sz="4000" dirty="0"/>
              <a:t>(Иоан.15:14)</a:t>
            </a:r>
          </a:p>
          <a:p>
            <a:r>
              <a:rPr lang="ru-RU" sz="4000" i="1" dirty="0"/>
              <a:t>ТО …в обучении и умножении учеников Иисуса Христа..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683485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460" y="31698"/>
            <a:ext cx="10353761" cy="1326321"/>
          </a:xfrm>
        </p:spPr>
        <p:txBody>
          <a:bodyPr/>
          <a:lstStyle/>
          <a:p>
            <a:r>
              <a:rPr lang="ru-RU" i="1" dirty="0">
                <a:solidFill>
                  <a:srgbClr val="C00000"/>
                </a:solidFill>
              </a:rPr>
              <a:t>А. Крестить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138" y="1358019"/>
            <a:ext cx="11330609" cy="5124261"/>
          </a:xfrm>
        </p:spPr>
        <p:txBody>
          <a:bodyPr>
            <a:normAutofit/>
          </a:bodyPr>
          <a:lstStyle/>
          <a:p>
            <a:r>
              <a:rPr lang="ru-RU" sz="3200" dirty="0"/>
              <a:t>«крестя их во имя Отца и Сына и </a:t>
            </a:r>
            <a:r>
              <a:rPr lang="ru-RU" sz="3200" dirty="0" err="1"/>
              <a:t>Святаго</a:t>
            </a:r>
            <a:r>
              <a:rPr lang="ru-RU" sz="3200" dirty="0"/>
              <a:t> Духа,»</a:t>
            </a:r>
            <a:endParaRPr lang="ru-RU" sz="3200" i="1" dirty="0"/>
          </a:p>
          <a:p>
            <a:r>
              <a:rPr lang="ru-RU" sz="3200" i="1" dirty="0"/>
              <a:t>Программа присоединения к поместной церкви на основе присоединения к телу Иисуса Христа (Вселенской Церкви)</a:t>
            </a:r>
          </a:p>
          <a:p>
            <a:r>
              <a:rPr lang="ru-RU" sz="3200" i="1" dirty="0"/>
              <a:t>Открытое исповедание Иисуса Христа</a:t>
            </a:r>
          </a:p>
          <a:p>
            <a:r>
              <a:rPr lang="ru-RU" sz="3200" dirty="0"/>
              <a:t>38 Ибо кто постыдится Меня и Моих слов в роде сем прелюбодейном и грешном, того постыдится и Сын Человеческий, когда </a:t>
            </a:r>
            <a:r>
              <a:rPr lang="ru-RU" sz="3200" dirty="0" err="1"/>
              <a:t>приидет</a:t>
            </a:r>
            <a:r>
              <a:rPr lang="ru-RU" sz="3200" dirty="0"/>
              <a:t> в славе Отца Своего со святыми Ангелами.</a:t>
            </a:r>
          </a:p>
          <a:p>
            <a:r>
              <a:rPr lang="ru-RU" sz="3200" dirty="0"/>
              <a:t>(Мар.8:38)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06654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1661" y="0"/>
            <a:ext cx="9275859" cy="1143000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Б. Качество проповеди и будущее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933" y="1371600"/>
            <a:ext cx="11235267" cy="5410200"/>
          </a:xfrm>
        </p:spPr>
        <p:txBody>
          <a:bodyPr>
            <a:normAutofit/>
          </a:bodyPr>
          <a:lstStyle/>
          <a:p>
            <a:r>
              <a:rPr lang="ru-RU" sz="3200" i="1" dirty="0"/>
              <a:t>1. Без улучшения качества проповеди мы не удержим молодежь в славянских церквах</a:t>
            </a:r>
          </a:p>
          <a:p>
            <a:r>
              <a:rPr lang="ru-RU" sz="3200" i="1" dirty="0"/>
              <a:t>2. Планирование проповедей на год основанных на одном из Евангелий, Посланий, Ветхого Завета и Богословских тем. </a:t>
            </a:r>
          </a:p>
          <a:p>
            <a:r>
              <a:rPr lang="ru-RU" sz="3200" i="1" dirty="0"/>
              <a:t>3. Подготовка к проповеди предполагает несколько уровней изучения, изучение текста, и особенностей перевода, исторический контекст, богословская связь с библейским контекстом, практическое применение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6421207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0"/>
            <a:ext cx="8229600" cy="1143000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Возможность изменений</a:t>
            </a:r>
            <a:r>
              <a:rPr lang="ru-RU" dirty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667" y="1219200"/>
            <a:ext cx="10981266" cy="5486400"/>
          </a:xfrm>
        </p:spPr>
        <p:txBody>
          <a:bodyPr>
            <a:normAutofit/>
          </a:bodyPr>
          <a:lstStyle/>
          <a:p>
            <a:r>
              <a:rPr lang="ru-RU" sz="3200" i="1" dirty="0"/>
              <a:t>Необходимость увеличения количества тестовых (экспозиционных проповедей).</a:t>
            </a:r>
          </a:p>
          <a:p>
            <a:r>
              <a:rPr lang="ru-RU" sz="3200" i="1" dirty="0"/>
              <a:t>Эти проповеди требуют больше времени на подготовку, но делают «более легким» планирование следующих проповедей, так как последовательность стихов и глав, а также их внутренняя связь и деление текста делает более легкой задачу планирования серии проповедей на ту или иную книгу Писания. 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4294008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2784" y="0"/>
            <a:ext cx="8229600" cy="1143000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Главное, это содержание…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7" y="1057656"/>
            <a:ext cx="10989733" cy="5791200"/>
          </a:xfrm>
        </p:spPr>
        <p:txBody>
          <a:bodyPr>
            <a:normAutofit/>
          </a:bodyPr>
          <a:lstStyle/>
          <a:p>
            <a:r>
              <a:rPr lang="ru-RU" sz="3200" i="1" dirty="0"/>
              <a:t>Проповедь должна фокусироваться на конкретном тексте, все основные мысли должны вытекать из текста.</a:t>
            </a:r>
          </a:p>
          <a:p>
            <a:r>
              <a:rPr lang="ru-RU" sz="3200" i="1" dirty="0"/>
              <a:t>Иногда проповедь превращается в «порхание» из одного цветка на другой, без определенной задержке на одном цветке. Главная мысль теряется в результате этого.</a:t>
            </a:r>
          </a:p>
          <a:p>
            <a:r>
              <a:rPr lang="ru-RU" sz="3200" i="1" dirty="0"/>
              <a:t>Тексты из Писания не должны служить подтверждением мыслей проповедника, но наоборот, мысли проповедника должны вытекать из текста. 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2566803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9256" y="335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«Порядочность» в толковании текста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1143000"/>
            <a:ext cx="10871200" cy="5410200"/>
          </a:xfrm>
        </p:spPr>
        <p:txBody>
          <a:bodyPr>
            <a:normAutofit/>
          </a:bodyPr>
          <a:lstStyle/>
          <a:p>
            <a:r>
              <a:rPr lang="ru-RU" sz="3200" i="1" dirty="0"/>
              <a:t>Либеральное отношение к тексту, это свободное толкование его вне контекста, или манипуляция теми или иными местами текста, для подтверждения своей мысли.</a:t>
            </a:r>
          </a:p>
          <a:p>
            <a:r>
              <a:rPr lang="ru-RU" sz="3200" i="1" dirty="0"/>
              <a:t>Путешествие по всей Библии является «не приемлемым» способом построения проповеди.</a:t>
            </a:r>
          </a:p>
          <a:p>
            <a:r>
              <a:rPr lang="ru-RU" sz="3200" i="1" dirty="0"/>
              <a:t>Молодежь ожидает другого стиля проповедничества, который сфокусирован на конкретном месте Писания.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6837333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91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Качество проповеди определит будущее совместного служения…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0"/>
            <a:ext cx="11260667" cy="5553456"/>
          </a:xfrm>
        </p:spPr>
        <p:txBody>
          <a:bodyPr>
            <a:normAutofit/>
          </a:bodyPr>
          <a:lstStyle/>
          <a:p>
            <a:r>
              <a:rPr lang="ru-RU" sz="3200" i="1" dirty="0"/>
              <a:t>Именно из за неприятия стиля и качества проповеди, второе поколение часто уходит в Американские церкви</a:t>
            </a:r>
          </a:p>
          <a:p>
            <a:r>
              <a:rPr lang="ru-RU" sz="3200" i="1" dirty="0"/>
              <a:t>Это касается как служений на руссом языке так и английском.</a:t>
            </a:r>
          </a:p>
          <a:p>
            <a:r>
              <a:rPr lang="ru-RU" sz="3200" i="1" dirty="0"/>
              <a:t>Как мы оцениваем служение проповеди в своей поместной церкви?</a:t>
            </a:r>
          </a:p>
          <a:p>
            <a:r>
              <a:rPr lang="ru-RU" sz="3200" i="1" dirty="0"/>
              <a:t>Обязанность пастора церкви регулярно (еженедельно) проповедовать, и возможно серию проповедей… 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9668679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261" y="76200"/>
            <a:ext cx="11118205" cy="1143000"/>
          </a:xfrm>
        </p:spPr>
        <p:txBody>
          <a:bodyPr>
            <a:normAutofit fontScale="90000"/>
          </a:bodyPr>
          <a:lstStyle/>
          <a:p>
            <a:r>
              <a:rPr lang="ru-RU" i="1" dirty="0">
                <a:solidFill>
                  <a:srgbClr val="C00000"/>
                </a:solidFill>
              </a:rPr>
              <a:t>В. Обучение и умножение учеников    Иисуса Христа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999" y="1600200"/>
            <a:ext cx="10930467" cy="5105400"/>
          </a:xfrm>
        </p:spPr>
        <p:txBody>
          <a:bodyPr>
            <a:normAutofit/>
          </a:bodyPr>
          <a:lstStyle/>
          <a:p>
            <a:r>
              <a:rPr lang="ru-RU" sz="3600" i="1" dirty="0"/>
              <a:t>Программа ученичества, это программа обучения практическим навыкам христианства в повседневной жизни</a:t>
            </a:r>
          </a:p>
          <a:p>
            <a:r>
              <a:rPr lang="ru-RU" sz="3600" i="1" dirty="0"/>
              <a:t>Мы встречаемся с христианами, которые годами посещают служения, но в реальной жизни их характер, жизненные ценности, мировоззрение, поведение не отличаются от людей мира. 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40020312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667" y="0"/>
            <a:ext cx="9135533" cy="1143000"/>
          </a:xfrm>
        </p:spPr>
        <p:txBody>
          <a:bodyPr>
            <a:normAutofit fontScale="90000"/>
          </a:bodyPr>
          <a:lstStyle/>
          <a:p>
            <a:r>
              <a:rPr lang="ru-RU" i="1" dirty="0">
                <a:solidFill>
                  <a:srgbClr val="C00000"/>
                </a:solidFill>
              </a:rPr>
              <a:t>Программа внутреннего изменения</a:t>
            </a:r>
            <a:r>
              <a:rPr lang="ru-RU" dirty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199" y="1295400"/>
            <a:ext cx="10930467" cy="5105400"/>
          </a:xfrm>
        </p:spPr>
        <p:txBody>
          <a:bodyPr>
            <a:normAutofit/>
          </a:bodyPr>
          <a:lstStyle/>
          <a:p>
            <a:r>
              <a:rPr lang="ru-RU" sz="3200" i="1" dirty="0"/>
              <a:t>Объединение должно оказывать помощь церквам в программе ученичества.</a:t>
            </a:r>
          </a:p>
          <a:p>
            <a:r>
              <a:rPr lang="ru-RU" sz="3200" i="1" dirty="0"/>
              <a:t>Подлинная духовность и зрелость появляется, как результат осознанной работы по изменению и преображению в образ Христа.</a:t>
            </a:r>
          </a:p>
          <a:p>
            <a:r>
              <a:rPr lang="ru-RU" sz="3200" i="1" dirty="0"/>
              <a:t>Влияние зрелых </a:t>
            </a:r>
            <a:r>
              <a:rPr lang="en-US" sz="3200" i="1" dirty="0"/>
              <a:t>x</a:t>
            </a:r>
            <a:r>
              <a:rPr lang="ru-RU" sz="3200" i="1" dirty="0" err="1"/>
              <a:t>ристиан</a:t>
            </a:r>
            <a:r>
              <a:rPr lang="ru-RU" sz="3200" i="1" dirty="0"/>
              <a:t> на новообращенных, личная работа, духовное участие и помощь и их духовном развитии очень важны.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685593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6172200" cy="1143000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Возможность роста</a:t>
            </a:r>
            <a:r>
              <a:rPr lang="ru-RU" dirty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600" y="1143000"/>
            <a:ext cx="10947400" cy="5486400"/>
          </a:xfrm>
        </p:spPr>
        <p:txBody>
          <a:bodyPr>
            <a:normAutofit/>
          </a:bodyPr>
          <a:lstStyle/>
          <a:p>
            <a:r>
              <a:rPr lang="ru-RU" sz="3200" i="1" dirty="0"/>
              <a:t>Как влияет время на пребывание новообращённого члена церкви, происходит ли внутреннее преображение?</a:t>
            </a:r>
          </a:p>
          <a:p>
            <a:pPr marL="0" indent="0">
              <a:buNone/>
            </a:pPr>
            <a:r>
              <a:rPr lang="ru-RU" sz="3200" i="1" dirty="0"/>
              <a:t>Следит ли кто либо в церкви за тем, что происходит в жизни одного человека, это вопрос будущего потенциала каждой поместной церкви.</a:t>
            </a:r>
          </a:p>
          <a:p>
            <a:pPr marL="0" indent="0">
              <a:buNone/>
            </a:pPr>
            <a:r>
              <a:rPr lang="ru-RU" sz="3200" i="1" dirty="0"/>
              <a:t>Ученичество - это та почва, на которой могут произойти умножение, и реальный рост церкви.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469274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D5C56-26FB-44AA-A4FF-578CC863F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8255"/>
            <a:ext cx="10955867" cy="1325563"/>
          </a:xfrm>
        </p:spPr>
        <p:txBody>
          <a:bodyPr>
            <a:normAutofit/>
          </a:bodyPr>
          <a:lstStyle/>
          <a:p>
            <a:r>
              <a:rPr lang="ru-RU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Цель №1 – Благовествовать Евангелие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160BB-B5DB-446C-90D8-04FE9F71B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017" y="1417738"/>
            <a:ext cx="10866783" cy="5072513"/>
          </a:xfrm>
        </p:spPr>
        <p:txBody>
          <a:bodyPr>
            <a:normAutofit/>
          </a:bodyPr>
          <a:lstStyle/>
          <a:p>
            <a:r>
              <a:rPr lang="ru-RU" sz="3600" dirty="0"/>
              <a:t>  Итак идите, научите все народы…</a:t>
            </a:r>
            <a:endParaRPr lang="ru-RU" sz="3600" i="1" dirty="0"/>
          </a:p>
          <a:p>
            <a:r>
              <a:rPr lang="ru-RU" sz="3600" i="1" dirty="0"/>
              <a:t>“Тихоокеанское Объединение Славянских Церквей ЕХБ видит свое назначение в провозглашении Евангельской вести…</a:t>
            </a:r>
          </a:p>
          <a:p>
            <a:r>
              <a:rPr lang="ru-RU" sz="3600" dirty="0">
                <a:solidFill>
                  <a:srgbClr val="C00000"/>
                </a:solidFill>
              </a:rPr>
              <a:t>Любое служение должно быть подчинено цели </a:t>
            </a:r>
            <a:r>
              <a:rPr lang="ru-RU" sz="3600" dirty="0" err="1">
                <a:solidFill>
                  <a:srgbClr val="C00000"/>
                </a:solidFill>
              </a:rPr>
              <a:t>благовестия</a:t>
            </a:r>
            <a:r>
              <a:rPr lang="ru-RU" sz="3600" dirty="0">
                <a:solidFill>
                  <a:srgbClr val="C00000"/>
                </a:solidFill>
              </a:rPr>
              <a:t>…  откуда приток новых людей в церкви? Если ли альтернатива росту?   </a:t>
            </a:r>
            <a:endParaRPr lang="en-US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8101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0"/>
            <a:ext cx="5867400" cy="1143000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 Что нужно менять?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533" y="1066800"/>
            <a:ext cx="10879667" cy="5791200"/>
          </a:xfrm>
        </p:spPr>
        <p:txBody>
          <a:bodyPr>
            <a:normAutofit/>
          </a:bodyPr>
          <a:lstStyle/>
          <a:p>
            <a:r>
              <a:rPr lang="ru-RU" dirty="0"/>
              <a:t>1.Регулярная экспозиционная пасторская проповедь по Воскресениям</a:t>
            </a:r>
          </a:p>
          <a:p>
            <a:r>
              <a:rPr lang="ru-RU" dirty="0"/>
              <a:t>2.Проповедь должна фокусироваться на конкретном месте из Писания с основными 3-4 главными мыслями, выведенными из него</a:t>
            </a:r>
          </a:p>
          <a:p>
            <a:r>
              <a:rPr lang="ru-RU" dirty="0"/>
              <a:t>3.Сокращать количество тематических проповедей </a:t>
            </a:r>
          </a:p>
          <a:p>
            <a:r>
              <a:rPr lang="ru-RU" dirty="0"/>
              <a:t>4.Уменьшение количества номеров на утреннем служении…? </a:t>
            </a:r>
          </a:p>
          <a:p>
            <a:r>
              <a:rPr lang="ru-RU" dirty="0"/>
              <a:t>5.Планирование серий проповедей и занятия малых групп, по теме воскресной проповеди</a:t>
            </a:r>
          </a:p>
          <a:p>
            <a:r>
              <a:rPr lang="ru-RU" dirty="0"/>
              <a:t>6.Предложение программы малых групп и подготовка лидеров для них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4653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Г. Пастор - отвечает за кафедру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133" y="1219200"/>
            <a:ext cx="11192934" cy="5410200"/>
          </a:xfrm>
        </p:spPr>
        <p:txBody>
          <a:bodyPr>
            <a:normAutofit/>
          </a:bodyPr>
          <a:lstStyle/>
          <a:p>
            <a:r>
              <a:rPr lang="ru-RU" sz="3200" i="1" dirty="0"/>
              <a:t>Пастор основное свое время тратит на подготовку лидеров и подготовку к воскресной проповеди</a:t>
            </a:r>
          </a:p>
          <a:p>
            <a:r>
              <a:rPr lang="ru-RU" sz="3200" i="1" dirty="0"/>
              <a:t>Церковь в количестве 100 и более человек, должна иметь хотя бы одного частично освобожденного пастыря</a:t>
            </a:r>
          </a:p>
          <a:p>
            <a:r>
              <a:rPr lang="ru-RU" sz="3200" i="1" dirty="0"/>
              <a:t>Церковь в размере 300 и более должна иметь одного и более полностью освобожденного пастыря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7228321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121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i="1" dirty="0">
                <a:solidFill>
                  <a:srgbClr val="C00000"/>
                </a:solidFill>
              </a:rPr>
              <a:t> Роль пастора, как проповедника</a:t>
            </a:r>
            <a:r>
              <a:rPr lang="ru-RU" dirty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133" y="1143000"/>
            <a:ext cx="11167534" cy="5562600"/>
          </a:xfrm>
        </p:spPr>
        <p:txBody>
          <a:bodyPr>
            <a:normAutofit/>
          </a:bodyPr>
          <a:lstStyle/>
          <a:p>
            <a:r>
              <a:rPr lang="ru-RU" sz="3200" i="1" dirty="0"/>
              <a:t>Церковь должна позаботится о создании условий для пастора иметь время для подготовки.</a:t>
            </a:r>
          </a:p>
          <a:p>
            <a:r>
              <a:rPr lang="ru-RU" sz="3200" i="1" dirty="0"/>
              <a:t>От качества духовной пищи зависит духовное здоровье церкви</a:t>
            </a:r>
          </a:p>
          <a:p>
            <a:r>
              <a:rPr lang="ru-RU" sz="3200" i="1" dirty="0"/>
              <a:t>Семейные проблемы, не желание жертвовать материально, отсутствие духа мира, любви, хороших взаимоотношений в поместной церкви, духовный сон, это проблема духовного питания церкви…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9409207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069" y="0"/>
            <a:ext cx="7772400" cy="1143000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Д. Перспектива молодежи в ТО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871" y="1143000"/>
            <a:ext cx="11183730" cy="5410200"/>
          </a:xfrm>
        </p:spPr>
        <p:txBody>
          <a:bodyPr>
            <a:normAutofit/>
          </a:bodyPr>
          <a:lstStyle/>
          <a:p>
            <a:r>
              <a:rPr lang="ru-RU" i="1" dirty="0"/>
              <a:t>Потенциальные лидеры (призванные Богом на служение) должны быть посланы на обучение в хорошие американские семинарии с обязательством, что после их окончания обучения они будут иметь возможность совершать служение в славянской церкви с полным содержание.</a:t>
            </a:r>
          </a:p>
          <a:p>
            <a:r>
              <a:rPr lang="ru-RU" i="1" dirty="0"/>
              <a:t>Долг за обучение может быть покрыт при условии возвращения выпускника семинарии в поместную церковь</a:t>
            </a:r>
          </a:p>
          <a:p>
            <a:r>
              <a:rPr lang="ru-RU" i="1" dirty="0"/>
              <a:t>Этот метод дает реальный шанс иметь своих пасторов подготовленных на уровне хороших американских пасторов, проповедующих на 2х языках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746938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0"/>
            <a:ext cx="7726680" cy="1143000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 Доверить ответственность</a:t>
            </a:r>
            <a:r>
              <a:rPr lang="ru-RU" dirty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933" y="1066800"/>
            <a:ext cx="10938934" cy="5334000"/>
          </a:xfrm>
        </p:spPr>
        <p:txBody>
          <a:bodyPr>
            <a:normAutofit/>
          </a:bodyPr>
          <a:lstStyle/>
          <a:p>
            <a:r>
              <a:rPr lang="ru-RU" sz="3200" i="1" dirty="0"/>
              <a:t>Привлекать молодёжь в церковные советы, а также рукополагать их на </a:t>
            </a:r>
            <a:r>
              <a:rPr lang="ru-RU" sz="3200" i="1" dirty="0" err="1"/>
              <a:t>диаконское</a:t>
            </a:r>
            <a:r>
              <a:rPr lang="ru-RU" sz="3200" i="1" dirty="0"/>
              <a:t> и пасторское служения</a:t>
            </a:r>
          </a:p>
          <a:p>
            <a:r>
              <a:rPr lang="ru-RU" sz="3200" i="1" dirty="0"/>
              <a:t>Поднять количество делегатов на съезд в возрасте до 40 лет не менее 40% от общего количества делегатов</a:t>
            </a:r>
          </a:p>
          <a:p>
            <a:r>
              <a:rPr lang="ru-RU" sz="3200" i="1" dirty="0"/>
              <a:t>Каждый руководящий пастор церкви должен быть наставником одному молодому служителю в год (например молодёжному лидеру церкви)</a:t>
            </a:r>
          </a:p>
        </p:txBody>
      </p:sp>
    </p:spTree>
    <p:extLst>
      <p:ext uri="{BB962C8B-B14F-4D97-AF65-F5344CB8AC3E}">
        <p14:creationId xmlns:p14="http://schemas.microsoft.com/office/powerpoint/2010/main" val="7154460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0"/>
            <a:ext cx="7498080" cy="1143000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  Духовное единство</a:t>
            </a:r>
            <a:r>
              <a:rPr lang="ru-RU" dirty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067" y="1066800"/>
            <a:ext cx="11108266" cy="5486400"/>
          </a:xfrm>
        </p:spPr>
        <p:txBody>
          <a:bodyPr>
            <a:normAutofit/>
          </a:bodyPr>
          <a:lstStyle/>
          <a:p>
            <a:r>
              <a:rPr lang="ru-RU" sz="3200" i="1" dirty="0"/>
              <a:t>Англоязычные служения должны иметь общую программу изучения Библии, проповедей и малых групп на 2х языках. Готовить пасторов, которые могли бы проповедовать одну и ту же проповедь на двух языках. В таком случае, служение на английском языке не превратится в церковь внутри церкви. Духовная пища будет одинаковой для различных групп, видение церкви и цели также будут одинаковы 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8125958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76200"/>
            <a:ext cx="7498080" cy="1143000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 Работа над качеством…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800" y="1295400"/>
            <a:ext cx="10972800" cy="5181600"/>
          </a:xfrm>
        </p:spPr>
        <p:txBody>
          <a:bodyPr>
            <a:normAutofit/>
          </a:bodyPr>
          <a:lstStyle/>
          <a:p>
            <a:r>
              <a:rPr lang="ru-RU" dirty="0"/>
              <a:t>Работа над поднятием качества служения должна вестись в двух форматах одновременно. Несмотря на различные стили поклонения, духовное содержание должно быть качественно одинаковым, на высоком уровне.</a:t>
            </a:r>
          </a:p>
          <a:p>
            <a:r>
              <a:rPr lang="ru-RU" dirty="0"/>
              <a:t>Церковь должна иметь одни общие принятые положения богословия, как критерии для проповедников, чтобы кафедра не стала  орудием отстаивания своей точки зрения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5434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5AB76-63D0-41CD-8D38-5561E75D1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644" y="135466"/>
            <a:ext cx="10200854" cy="1400530"/>
          </a:xfrm>
        </p:spPr>
        <p:txBody>
          <a:bodyPr>
            <a:normAutofit/>
          </a:bodyPr>
          <a:lstStyle/>
          <a:p>
            <a:r>
              <a:rPr lang="ru-RU" i="1" dirty="0">
                <a:solidFill>
                  <a:srgbClr val="FF0000"/>
                </a:solidFill>
              </a:rPr>
              <a:t>Положения из программы ТО на 2019 год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2B5D8-CC7E-4BE0-8268-66C1326DE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506" y="1476462"/>
            <a:ext cx="10754687" cy="5016617"/>
          </a:xfrm>
        </p:spPr>
        <p:txBody>
          <a:bodyPr/>
          <a:lstStyle/>
          <a:p>
            <a:r>
              <a:rPr lang="ru-RU" sz="2800" dirty="0"/>
              <a:t>А) Развитие и организация малых групп в церкви (цель к концу года охватить 25% всех членов церкви). Особое внимание уделить открытию групп для молодых семей с маленькими детьми.</a:t>
            </a:r>
            <a:endParaRPr lang="en-US" sz="2800" dirty="0"/>
          </a:p>
          <a:p>
            <a:r>
              <a:rPr lang="ru-RU" sz="2800" dirty="0"/>
              <a:t>Б) </a:t>
            </a:r>
            <a:r>
              <a:rPr lang="ru-RU" sz="2800" i="1" dirty="0"/>
              <a:t>Подготовить необходимое количество лидеров для малых групп</a:t>
            </a:r>
            <a:r>
              <a:rPr lang="ru-RU" sz="2800" dirty="0"/>
              <a:t>, исходя из расчета что одна группа не должна превышать 15 человек. Общее количество лидеров определяется числом людей, охваченных малыми группами (например, 10 лидеров на 150 участников малых групп). 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1694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5066"/>
            <a:ext cx="10515600" cy="1325563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Главное искушение поставить проповедь на второстепенное место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7130"/>
            <a:ext cx="10515600" cy="4924337"/>
          </a:xfrm>
        </p:spPr>
        <p:txBody>
          <a:bodyPr>
            <a:normAutofit/>
          </a:bodyPr>
          <a:lstStyle/>
          <a:p>
            <a:r>
              <a:rPr lang="ru-RU" dirty="0"/>
              <a:t>1 В эти дни, когда умножились ученики, произошел у </a:t>
            </a:r>
            <a:r>
              <a:rPr lang="ru-RU" dirty="0" err="1"/>
              <a:t>Еллинистов</a:t>
            </a:r>
            <a:r>
              <a:rPr lang="ru-RU" dirty="0"/>
              <a:t> ропот на Евреев за то, что вдовицы их пренебрегаемы были в ежедневном </a:t>
            </a:r>
            <a:r>
              <a:rPr lang="ru-RU" dirty="0" err="1"/>
              <a:t>раздаянии</a:t>
            </a:r>
            <a:r>
              <a:rPr lang="ru-RU" dirty="0"/>
              <a:t> потребностей. </a:t>
            </a:r>
          </a:p>
          <a:p>
            <a:r>
              <a:rPr lang="ru-RU" dirty="0"/>
              <a:t>2 Тогда двенадцать Апостолов, созвав множество учеников, сказали: </a:t>
            </a:r>
            <a:r>
              <a:rPr lang="ru-RU" u="sng" dirty="0"/>
              <a:t>нехорошо нам, оставив слово Божие</a:t>
            </a:r>
            <a:r>
              <a:rPr lang="ru-RU" dirty="0"/>
              <a:t>, </a:t>
            </a:r>
            <a:r>
              <a:rPr lang="ru-RU" dirty="0" err="1"/>
              <a:t>пещись</a:t>
            </a:r>
            <a:r>
              <a:rPr lang="ru-RU" dirty="0"/>
              <a:t> о столах. </a:t>
            </a:r>
          </a:p>
          <a:p>
            <a:r>
              <a:rPr lang="ru-RU" dirty="0"/>
              <a:t>3 Итак, братия, выберите из среды себя семь человек изведанных, исполненных </a:t>
            </a:r>
            <a:r>
              <a:rPr lang="ru-RU" dirty="0" err="1"/>
              <a:t>Святаго</a:t>
            </a:r>
            <a:r>
              <a:rPr lang="ru-RU" dirty="0"/>
              <a:t> Духа и мудрости; их поставим на эту службу, </a:t>
            </a:r>
          </a:p>
          <a:p>
            <a:r>
              <a:rPr lang="ru-RU" dirty="0"/>
              <a:t>4 а </a:t>
            </a:r>
            <a:r>
              <a:rPr lang="ru-RU" u="sng" dirty="0"/>
              <a:t>мы постоянно пребудем в молитве и служении слова</a:t>
            </a:r>
            <a:r>
              <a:rPr lang="ru-RU" dirty="0"/>
              <a:t>. 6 глава</a:t>
            </a:r>
          </a:p>
          <a:p>
            <a:r>
              <a:rPr lang="ru-RU" i="1" dirty="0">
                <a:solidFill>
                  <a:srgbClr val="FF0000"/>
                </a:solidFill>
              </a:rPr>
              <a:t>Служитель слова не может быть хозяйственником или администратором церкви</a:t>
            </a:r>
          </a:p>
        </p:txBody>
      </p:sp>
    </p:spTree>
    <p:extLst>
      <p:ext uri="{BB962C8B-B14F-4D97-AF65-F5344CB8AC3E}">
        <p14:creationId xmlns:p14="http://schemas.microsoft.com/office/powerpoint/2010/main" val="38276055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10" y="88288"/>
            <a:ext cx="10515600" cy="1325563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   </a:t>
            </a:r>
            <a:r>
              <a:rPr lang="ru-RU" i="1" dirty="0">
                <a:solidFill>
                  <a:srgbClr val="FF0000"/>
                </a:solidFill>
              </a:rPr>
              <a:t>Главная молитва церкви о …смелости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1905"/>
            <a:ext cx="10515600" cy="4885058"/>
          </a:xfrm>
        </p:spPr>
        <p:txBody>
          <a:bodyPr>
            <a:normAutofit/>
          </a:bodyPr>
          <a:lstStyle/>
          <a:p>
            <a:r>
              <a:rPr lang="ru-RU" sz="3200" dirty="0"/>
              <a:t>29 И ныне, Господи, воззри на угрозы их, и дай рабам Твоим со </a:t>
            </a:r>
            <a:r>
              <a:rPr lang="ru-RU" sz="3200" u="sng" dirty="0"/>
              <a:t>всею смелостью говорить слово Твое, </a:t>
            </a:r>
          </a:p>
          <a:p>
            <a:r>
              <a:rPr lang="ru-RU" sz="3200" dirty="0"/>
              <a:t>30 тогда как Ты простираешь руку Твою на исцеления и на </a:t>
            </a:r>
            <a:r>
              <a:rPr lang="ru-RU" sz="3200" dirty="0" err="1"/>
              <a:t>соделание</a:t>
            </a:r>
            <a:r>
              <a:rPr lang="ru-RU" sz="3200" dirty="0"/>
              <a:t> знамений и чудес именем </a:t>
            </a:r>
            <a:r>
              <a:rPr lang="ru-RU" sz="3200" dirty="0" err="1"/>
              <a:t>Святаго</a:t>
            </a:r>
            <a:r>
              <a:rPr lang="ru-RU" sz="3200" dirty="0"/>
              <a:t> Сына Твоего Иисуса. </a:t>
            </a:r>
          </a:p>
          <a:p>
            <a:r>
              <a:rPr lang="ru-RU" sz="3200" dirty="0"/>
              <a:t>31 И, по молитве их, поколебалось место, где они были собраны, и </a:t>
            </a:r>
            <a:r>
              <a:rPr lang="ru-RU" sz="3200" u="sng" dirty="0"/>
              <a:t>исполнились все Духа </a:t>
            </a:r>
            <a:r>
              <a:rPr lang="ru-RU" sz="3200" u="sng" dirty="0" err="1"/>
              <a:t>Святаго</a:t>
            </a:r>
            <a:r>
              <a:rPr lang="ru-RU" sz="3200" u="sng" dirty="0"/>
              <a:t>, и говорили слово Божие с дерзновением</a:t>
            </a:r>
            <a:r>
              <a:rPr lang="ru-RU" sz="3200" dirty="0"/>
              <a:t>. 4 глава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2328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0"/>
            <a:ext cx="10353761" cy="1326321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Идти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118" y="1264779"/>
            <a:ext cx="10592439" cy="5152498"/>
          </a:xfrm>
        </p:spPr>
        <p:txBody>
          <a:bodyPr/>
          <a:lstStyle/>
          <a:p>
            <a:r>
              <a:rPr lang="ru-RU" sz="3600" i="1" dirty="0"/>
              <a:t>Идти – программа активных действий по евангелизации</a:t>
            </a:r>
          </a:p>
          <a:p>
            <a:r>
              <a:rPr lang="ru-RU" sz="3600" dirty="0"/>
              <a:t>Идти к людям на их территорию, быть активным в знакомстве с ними для свидетельства</a:t>
            </a:r>
          </a:p>
          <a:p>
            <a:pPr marL="0" indent="0">
              <a:buNone/>
            </a:pPr>
            <a:r>
              <a:rPr lang="ru-RU" sz="3600" i="1" u="sng" dirty="0">
                <a:solidFill>
                  <a:srgbClr val="C00000"/>
                </a:solidFill>
              </a:rPr>
              <a:t>Иерусалим</a:t>
            </a:r>
            <a:r>
              <a:rPr lang="ru-RU" sz="3600" u="sng" dirty="0">
                <a:solidFill>
                  <a:srgbClr val="C00000"/>
                </a:solidFill>
              </a:rPr>
              <a:t> </a:t>
            </a:r>
            <a:r>
              <a:rPr lang="ru-RU" sz="3600" dirty="0">
                <a:solidFill>
                  <a:srgbClr val="C00000"/>
                </a:solidFill>
              </a:rPr>
              <a:t>– наше ближайшее окружение родственники, друзья, с кем мы ежедневно встречаемся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21328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092" y="100565"/>
            <a:ext cx="10515600" cy="1325563"/>
          </a:xfrm>
        </p:spPr>
        <p:txBody>
          <a:bodyPr/>
          <a:lstStyle/>
          <a:p>
            <a:r>
              <a:rPr lang="ru-RU" i="1" dirty="0">
                <a:solidFill>
                  <a:srgbClr val="FF0000"/>
                </a:solidFill>
              </a:rPr>
              <a:t>Смелость… в продолжении проповеди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6129"/>
            <a:ext cx="10515600" cy="4739780"/>
          </a:xfrm>
        </p:spPr>
        <p:txBody>
          <a:bodyPr>
            <a:noAutofit/>
          </a:bodyPr>
          <a:lstStyle/>
          <a:p>
            <a:r>
              <a:rPr lang="ru-RU" sz="3200" dirty="0"/>
              <a:t>40 Они послушались его; и, призвав Апостолов, били их и, запретив им говорить о имени Иисуса, отпустили их. </a:t>
            </a:r>
          </a:p>
          <a:p>
            <a:r>
              <a:rPr lang="ru-RU" sz="3200" dirty="0"/>
              <a:t>41 Они же пошли из синедриона, радуясь, что за имя Господа Иисуса удостоились принять бесчестие. </a:t>
            </a:r>
          </a:p>
          <a:p>
            <a:r>
              <a:rPr lang="ru-RU" sz="3200" dirty="0"/>
              <a:t>42 И </a:t>
            </a:r>
            <a:r>
              <a:rPr lang="ru-RU" sz="3200" u="sng" dirty="0"/>
              <a:t>всякий день в храме и по домам не переставали учить и благовествовать об Иисусе Христе. </a:t>
            </a:r>
          </a:p>
          <a:p>
            <a:r>
              <a:rPr lang="ru-RU" sz="3200" i="1" u="sng" dirty="0">
                <a:solidFill>
                  <a:srgbClr val="FF0000"/>
                </a:solidFill>
              </a:rPr>
              <a:t>Чего стоила им смелость в проповеди?</a:t>
            </a:r>
          </a:p>
        </p:txBody>
      </p:sp>
    </p:spTree>
    <p:extLst>
      <p:ext uri="{BB962C8B-B14F-4D97-AF65-F5344CB8AC3E}">
        <p14:creationId xmlns:p14="http://schemas.microsoft.com/office/powerpoint/2010/main" val="16850742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ru-RU" sz="3200" i="1" dirty="0"/>
              <a:t>Главный комплимент служению церквей Тихоокеанского Объединения будет</a:t>
            </a:r>
            <a:r>
              <a:rPr lang="en-US" sz="3200" i="1" dirty="0"/>
              <a:t>: “</a:t>
            </a:r>
            <a:r>
              <a:rPr lang="ru-RU" sz="3200" i="1" dirty="0">
                <a:solidFill>
                  <a:srgbClr val="FF0000"/>
                </a:solidFill>
              </a:rPr>
              <a:t>вы наполнили </a:t>
            </a:r>
            <a:r>
              <a:rPr lang="ru-RU" sz="3200" i="1" dirty="0"/>
              <a:t>Сакраменто, </a:t>
            </a:r>
            <a:r>
              <a:rPr lang="ru-RU" sz="3200" i="1" dirty="0" err="1"/>
              <a:t>Лос</a:t>
            </a:r>
            <a:r>
              <a:rPr lang="ru-RU" sz="3200" i="1" dirty="0"/>
              <a:t> Анжелес, Сан Франциско, Фресно… </a:t>
            </a:r>
            <a:r>
              <a:rPr lang="ru-RU" sz="3200" i="1" dirty="0">
                <a:solidFill>
                  <a:srgbClr val="FF0000"/>
                </a:solidFill>
              </a:rPr>
              <a:t>учением</a:t>
            </a:r>
            <a:r>
              <a:rPr lang="ru-RU" sz="3200" i="1" dirty="0"/>
              <a:t> вашим</a:t>
            </a:r>
            <a:r>
              <a:rPr lang="en-US" sz="3200" i="1" dirty="0"/>
              <a:t>”</a:t>
            </a:r>
          </a:p>
          <a:p>
            <a:r>
              <a:rPr lang="ru-RU" sz="3200" i="1" dirty="0"/>
              <a:t>Характеристика жизни церквей ТО</a:t>
            </a:r>
            <a:r>
              <a:rPr lang="en-US" sz="3200" i="1" dirty="0"/>
              <a:t>… </a:t>
            </a:r>
            <a:r>
              <a:rPr lang="ru-RU" sz="3200" i="1" dirty="0"/>
              <a:t>«И </a:t>
            </a:r>
            <a:r>
              <a:rPr lang="ru-RU" sz="3200" i="1" dirty="0">
                <a:solidFill>
                  <a:srgbClr val="FF0000"/>
                </a:solidFill>
              </a:rPr>
              <a:t>слово Божие растет, и число учеников весьма умножается</a:t>
            </a:r>
            <a:r>
              <a:rPr lang="ru-RU" sz="3200" i="1" dirty="0"/>
              <a:t> в Сакраменто, </a:t>
            </a:r>
            <a:r>
              <a:rPr lang="ru-RU" sz="3200" i="1" dirty="0" err="1"/>
              <a:t>Лос</a:t>
            </a:r>
            <a:r>
              <a:rPr lang="ru-RU" sz="3200" i="1" dirty="0"/>
              <a:t> Анжелесе, Фресно….» </a:t>
            </a:r>
          </a:p>
          <a:p>
            <a:r>
              <a:rPr lang="ru-RU" sz="3200" i="1" dirty="0"/>
              <a:t>Молитва наша будет - «дай нам со всею смелостью говорить слово Твое…» </a:t>
            </a:r>
          </a:p>
          <a:p>
            <a:endParaRPr lang="ru-RU" sz="32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9582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047" y="93552"/>
            <a:ext cx="10353761" cy="1326321"/>
          </a:xfrm>
        </p:spPr>
        <p:txBody>
          <a:bodyPr/>
          <a:lstStyle/>
          <a:p>
            <a:r>
              <a:rPr lang="ru-RU" dirty="0"/>
              <a:t>Успех в выполнении Великого поручения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886" y="1419873"/>
            <a:ext cx="11099549" cy="5171050"/>
          </a:xfrm>
        </p:spPr>
        <p:txBody>
          <a:bodyPr/>
          <a:lstStyle/>
          <a:p>
            <a:r>
              <a:rPr lang="ru-RU" sz="3600" dirty="0"/>
              <a:t>Обещание Его присутствия</a:t>
            </a:r>
            <a:endParaRPr lang="ru-RU" dirty="0"/>
          </a:p>
          <a:p>
            <a:r>
              <a:rPr lang="ru-RU" sz="2800" dirty="0"/>
              <a:t>20 уча их соблюдать все, что Я повелел вам; и се, Я с вами во все дни до скончания века. Аминь.</a:t>
            </a:r>
          </a:p>
          <a:p>
            <a:r>
              <a:rPr lang="ru-RU" sz="2800" dirty="0"/>
              <a:t>(Матф.28:20)</a:t>
            </a:r>
          </a:p>
          <a:p>
            <a:r>
              <a:rPr lang="ru-RU" sz="2800" dirty="0"/>
              <a:t>8 но вы примете силу, когда сойдет на вас Дух </a:t>
            </a:r>
            <a:r>
              <a:rPr lang="ru-RU" sz="2800" dirty="0" err="1"/>
              <a:t>Святый</a:t>
            </a:r>
            <a:r>
              <a:rPr lang="ru-RU" sz="2800" dirty="0"/>
              <a:t>; и будете Мне свидетелями в Иерусалиме и во всей Иудее и Самарии и даже до края земли.</a:t>
            </a:r>
          </a:p>
          <a:p>
            <a:r>
              <a:rPr lang="ru-RU" sz="2800" dirty="0"/>
              <a:t>(Деян.1:8)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805825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733" y="12192"/>
            <a:ext cx="10219267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Подготовка учеников к выполнению     Великого поручения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9906000" cy="5257800"/>
          </a:xfrm>
        </p:spPr>
        <p:txBody>
          <a:bodyPr>
            <a:normAutofit/>
          </a:bodyPr>
          <a:lstStyle/>
          <a:p>
            <a:r>
              <a:rPr lang="ru-RU" sz="3200" i="1" dirty="0"/>
              <a:t>Ученик должен быть замечен в церкви, его духовные дары должны быть открыты и развиты.</a:t>
            </a:r>
          </a:p>
          <a:p>
            <a:r>
              <a:rPr lang="ru-RU" sz="3200" i="1" dirty="0"/>
              <a:t>Это программа духовного лидерства, на уровне церкви.</a:t>
            </a:r>
          </a:p>
          <a:p>
            <a:r>
              <a:rPr lang="ru-RU" sz="3200" i="1" dirty="0"/>
              <a:t>Основная обязанность пастора церкви обучать и готовить к служению новых лидеров. Это могут быть классы лидеров церкви, а также наставничество (личное влияние и обучение потенциального лидера).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9653811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0"/>
            <a:ext cx="5715000" cy="1143000"/>
          </a:xfrm>
        </p:spPr>
        <p:txBody>
          <a:bodyPr/>
          <a:lstStyle/>
          <a:p>
            <a:r>
              <a:rPr lang="ru-RU" dirty="0"/>
              <a:t>Наставничество…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267" y="1066800"/>
            <a:ext cx="11049000" cy="5715000"/>
          </a:xfrm>
        </p:spPr>
        <p:txBody>
          <a:bodyPr>
            <a:normAutofit/>
          </a:bodyPr>
          <a:lstStyle/>
          <a:p>
            <a:r>
              <a:rPr lang="ru-RU" sz="3200" i="1" dirty="0"/>
              <a:t>Наставничество особенно важно для лидеров будущего поколения</a:t>
            </a:r>
          </a:p>
          <a:p>
            <a:r>
              <a:rPr lang="ru-RU" sz="3200" i="1" dirty="0"/>
              <a:t>Не избавляться от наиболее талантливых а привлекать их, доверять им служение, и делится личным опытом</a:t>
            </a:r>
          </a:p>
          <a:p>
            <a:r>
              <a:rPr lang="ru-RU" sz="3200" i="1" dirty="0"/>
              <a:t>Связь различных поколений на уровне лидеров церкви очень важны, для единства а также перспективы того, что второе поколение будет иметь желание видеть свое будущее в контексте объединения.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5903136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-9144"/>
            <a:ext cx="6172200" cy="1143000"/>
          </a:xfrm>
        </p:spPr>
        <p:txBody>
          <a:bodyPr/>
          <a:lstStyle/>
          <a:p>
            <a:r>
              <a:rPr lang="ru-RU" dirty="0"/>
              <a:t>Вклад в будущее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667" y="990600"/>
            <a:ext cx="10769600" cy="5486400"/>
          </a:xfrm>
        </p:spPr>
        <p:txBody>
          <a:bodyPr>
            <a:normAutofit/>
          </a:bodyPr>
          <a:lstStyle/>
          <a:p>
            <a:r>
              <a:rPr lang="ru-RU" sz="3200" i="1" dirty="0"/>
              <a:t>Лидерское обучение предполагает необходимость вкладывания средств в их обучение, при гарантии, что выпускники семинарий долгосрочно будут нести служение в церквах ТО. Для этого самых способных, получивших призвание от Бога лидеров нужно благословлять на учебу в лучших семинариях Америки. 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0743013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152400"/>
            <a:ext cx="7498080" cy="1143000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Доверять сегодня</a:t>
            </a:r>
            <a:r>
              <a:rPr lang="ru-RU" dirty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10541000" cy="4953000"/>
          </a:xfrm>
        </p:spPr>
        <p:txBody>
          <a:bodyPr>
            <a:normAutofit/>
          </a:bodyPr>
          <a:lstStyle/>
          <a:p>
            <a:r>
              <a:rPr lang="ru-RU" sz="3200" i="1" dirty="0"/>
              <a:t>Кому мы передадим эстафету служения зависит от того, сколько времени, внимания, энергии мы тратим на это сегодня. Они уже сегодня должны учится опыту духовного служения, как принимать решения, а также нести духовную ответственность. Без доверия, выраженном в ответственности в служении, 2-ое поколение никогда не будут привязаны к поместной церкви 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6869793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762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Отправлять на служение местное и международное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133" y="1447800"/>
            <a:ext cx="10735734" cy="4800600"/>
          </a:xfrm>
        </p:spPr>
        <p:txBody>
          <a:bodyPr>
            <a:normAutofit/>
          </a:bodyPr>
          <a:lstStyle/>
          <a:p>
            <a:r>
              <a:rPr lang="ru-RU" dirty="0"/>
              <a:t>Здоровье церкви определяется не тем, сколько мы принимаем церковных людей, а тем, сколько мы отправляем их на служение.</a:t>
            </a:r>
          </a:p>
          <a:p>
            <a:r>
              <a:rPr lang="ru-RU" dirty="0"/>
              <a:t>Количество подготовленных лидеров должны стать количеством посланных на служение вне церкви (миссионерское) а также внутри церкви.</a:t>
            </a:r>
          </a:p>
          <a:p>
            <a:r>
              <a:rPr lang="ru-RU" dirty="0"/>
              <a:t>Лидер без служения будет помехой тем, кто уже совершает служение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5870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228600"/>
            <a:ext cx="7498080" cy="1143000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Доверие…вместе с помощью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175" y="1447800"/>
            <a:ext cx="11284226" cy="4800600"/>
          </a:xfrm>
        </p:spPr>
        <p:txBody>
          <a:bodyPr>
            <a:normAutofit/>
          </a:bodyPr>
          <a:lstStyle/>
          <a:p>
            <a:r>
              <a:rPr lang="ru-RU" sz="3200" dirty="0"/>
              <a:t>Вместе с доверием, есть риск что не все получится у молодого служителя, н</a:t>
            </a:r>
            <a:r>
              <a:rPr lang="en-US" sz="3200" dirty="0"/>
              <a:t>o</a:t>
            </a:r>
            <a:r>
              <a:rPr lang="ru-RU" sz="3200" dirty="0"/>
              <a:t> для этого и есть духовный наставник, готовый вовремя помочь, протянуть руку помощи. Служителями не рождаются, но задача объединения, чтобы в течении 3х лет появилась целая команда молодых служителей церквей. Для этого надо </a:t>
            </a:r>
            <a:r>
              <a:rPr lang="ru-RU" sz="3200" dirty="0" err="1"/>
              <a:t>рукопологать</a:t>
            </a:r>
            <a:r>
              <a:rPr lang="ru-RU" sz="3200" dirty="0"/>
              <a:t> служителей в возрастной группе от 30 до 40 лет.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1757367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3" y="0"/>
            <a:ext cx="8898467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Возможность служения для служителей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267" y="1295400"/>
            <a:ext cx="10922000" cy="5486400"/>
          </a:xfrm>
        </p:spPr>
        <p:txBody>
          <a:bodyPr>
            <a:normAutofit/>
          </a:bodyPr>
          <a:lstStyle/>
          <a:p>
            <a:r>
              <a:rPr lang="ru-RU" sz="3200" i="1" dirty="0"/>
              <a:t>База данных тех, кто ищет себе применение в служении</a:t>
            </a:r>
          </a:p>
          <a:p>
            <a:r>
              <a:rPr lang="ru-RU" sz="3200" i="1" dirty="0"/>
              <a:t>Какая судьба выпускников семинарии и школы «Благовест»?</a:t>
            </a:r>
          </a:p>
          <a:p>
            <a:r>
              <a:rPr lang="ru-RU" sz="3200" i="1" dirty="0"/>
              <a:t>Имеют ли они свою востребованность?</a:t>
            </a:r>
          </a:p>
          <a:p>
            <a:r>
              <a:rPr lang="ru-RU" sz="3200" i="1" dirty="0"/>
              <a:t>Есть ли возможность делиться кадрами, когда где-то избыток, а где-то недостаток.</a:t>
            </a:r>
          </a:p>
          <a:p>
            <a:r>
              <a:rPr lang="ru-RU" sz="3200" i="1" dirty="0"/>
              <a:t>Иногда служителями начинают дорожить, когда видят как они проявили себя в соседней церкви.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4113736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957" y="71510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ИДТИ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803" y="1470365"/>
            <a:ext cx="11042979" cy="5009948"/>
          </a:xfrm>
        </p:spPr>
        <p:txBody>
          <a:bodyPr/>
          <a:lstStyle/>
          <a:p>
            <a:pPr marL="0" indent="0">
              <a:buNone/>
            </a:pPr>
            <a:r>
              <a:rPr lang="ru-RU" sz="3600" i="1" u="sng" dirty="0">
                <a:solidFill>
                  <a:srgbClr val="C00000"/>
                </a:solidFill>
              </a:rPr>
              <a:t>Иудея</a:t>
            </a:r>
            <a:r>
              <a:rPr lang="ru-RU" sz="3600" dirty="0"/>
              <a:t>- наши ближайшие соседи той же культуры, языка, ценности. Мы не часто встречаемся с ними, но легко можем развить с ними отношения</a:t>
            </a:r>
          </a:p>
          <a:p>
            <a:pPr marL="0" indent="0">
              <a:buNone/>
            </a:pPr>
            <a:r>
              <a:rPr lang="ru-RU" sz="3600" i="1" u="sng" dirty="0">
                <a:solidFill>
                  <a:srgbClr val="C00000"/>
                </a:solidFill>
              </a:rPr>
              <a:t>Самария</a:t>
            </a:r>
            <a:r>
              <a:rPr lang="ru-RU" sz="3600" dirty="0"/>
              <a:t> – не очень дружелюбные соседи – этнические различия, религиозные различия, культурные различия, политические различия </a:t>
            </a:r>
            <a:r>
              <a:rPr lang="ru-RU" sz="3600" dirty="0" err="1"/>
              <a:t>и.т.д</a:t>
            </a:r>
            <a:r>
              <a:rPr lang="ru-RU" sz="3600" dirty="0"/>
              <a:t>.</a:t>
            </a:r>
          </a:p>
          <a:p>
            <a:pPr marL="0" indent="0">
              <a:buNone/>
            </a:pPr>
            <a:r>
              <a:rPr lang="ru-RU" sz="3600" i="1" u="sng" dirty="0">
                <a:solidFill>
                  <a:srgbClr val="C00000"/>
                </a:solidFill>
              </a:rPr>
              <a:t>До края земли- </a:t>
            </a:r>
            <a:r>
              <a:rPr lang="ru-RU" sz="3600" dirty="0"/>
              <a:t>никто не обойден вниманием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312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AC634-D631-4F1A-BD1F-0B699E2A5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7CBFD-547C-4C3D-8493-227EAFF5B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133" y="990600"/>
            <a:ext cx="10795000" cy="5638800"/>
          </a:xfrm>
        </p:spPr>
        <p:txBody>
          <a:bodyPr>
            <a:normAutofit/>
          </a:bodyPr>
          <a:lstStyle/>
          <a:p>
            <a:r>
              <a:rPr lang="ru-RU" sz="3200" i="1" dirty="0"/>
              <a:t>В конце года каждая поместная церковь может праздновать результаты духовного труда связанные с количеством людей прошедших курс ученичества, количество подготовленных новых лидеров, количество отправленных на служение, рукоположенных новых служителей.</a:t>
            </a:r>
          </a:p>
          <a:p>
            <a:r>
              <a:rPr lang="ru-RU" sz="3200" i="1" dirty="0"/>
              <a:t>Общие данные в контексте объединения станут причиной праздника делегатов на очередном съезде, а также увеличении нашего влияния на расширение царства Божия.</a:t>
            </a:r>
          </a:p>
          <a:p>
            <a:r>
              <a:rPr lang="ru-RU" sz="3200" i="1" dirty="0"/>
              <a:t>Мы можем благодарить Бога за реальные изменения в жизни объединения.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44547687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44A97-9C95-4F2E-9380-1AE7D6396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79643"/>
            <a:ext cx="10515600" cy="1325563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Духовный план развития на 2019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43E7C-A8DC-4B72-AD0F-DE7321E66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071" y="1065402"/>
            <a:ext cx="11081857" cy="5050173"/>
          </a:xfrm>
        </p:spPr>
        <p:txBody>
          <a:bodyPr/>
          <a:lstStyle/>
          <a:p>
            <a:pPr marL="0" indent="0">
              <a:buNone/>
            </a:pPr>
            <a:endParaRPr lang="en-US" sz="2800" dirty="0"/>
          </a:p>
          <a:p>
            <a:r>
              <a:rPr lang="ru-RU" sz="2800" dirty="0"/>
              <a:t>Г). </a:t>
            </a:r>
            <a:r>
              <a:rPr lang="ru-RU" sz="2800" i="1" dirty="0"/>
              <a:t>Подготовить о рекомендовать, получивших Божие призвание, на служение</a:t>
            </a:r>
            <a:r>
              <a:rPr lang="ru-RU" sz="2800" dirty="0"/>
              <a:t> духовных лидеров церкви в возрастной группе от 30 до 40 лет. Один потенциальный служитель из расчета от количества 150 членов церкви. (Например, церковь в 300 членов может подготовить два кандидата на служение). Здоровые церкви, это место, где рождаются, воспитываются и благословляются на служение новые служители.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2616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6122A-FF8E-43C8-8943-0F1201D3C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1BAAE-2494-477A-89C1-D8CE5FCCC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506" y="906011"/>
            <a:ext cx="11065079" cy="5679347"/>
          </a:xfrm>
        </p:spPr>
        <p:txBody>
          <a:bodyPr/>
          <a:lstStyle/>
          <a:p>
            <a:r>
              <a:rPr lang="ru-RU" sz="3200" dirty="0"/>
              <a:t>Д) </a:t>
            </a:r>
            <a:r>
              <a:rPr lang="ru-RU" sz="3200" i="1" dirty="0"/>
              <a:t>Каждому старшему пастору определиться в роли наставника</a:t>
            </a:r>
            <a:r>
              <a:rPr lang="ru-RU" sz="3200" dirty="0"/>
              <a:t> по отношении к одному из молодых потенциальных служителей церкви (например-лидер молодежи)</a:t>
            </a:r>
            <a:endParaRPr lang="en-US" sz="3200" dirty="0"/>
          </a:p>
          <a:p>
            <a:r>
              <a:rPr lang="ru-RU" sz="3200" dirty="0"/>
              <a:t>Ж) </a:t>
            </a:r>
            <a:r>
              <a:rPr lang="ru-RU" sz="3200" i="1" dirty="0"/>
              <a:t>Определить одного кандидата для обучения в семинарии. </a:t>
            </a:r>
            <a:r>
              <a:rPr lang="ru-RU" sz="3200" dirty="0"/>
              <a:t>(Кандидат многокультурный - и владеющий двумя языками).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270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021FD-0E95-4782-8C3A-7F93103AA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933" y="195792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Идти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38654-33CD-4630-9DE3-C1F65748F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5467"/>
            <a:ext cx="10515600" cy="4771496"/>
          </a:xfrm>
        </p:spPr>
        <p:txBody>
          <a:bodyPr>
            <a:normAutofit/>
          </a:bodyPr>
          <a:lstStyle/>
          <a:p>
            <a:r>
              <a:rPr lang="ru-RU" sz="4400" dirty="0"/>
              <a:t>26 А Филиппу Ангел Господень сказал: </a:t>
            </a:r>
            <a:r>
              <a:rPr lang="ru-RU" sz="4400" u="sng" dirty="0"/>
              <a:t>встань и иди </a:t>
            </a:r>
            <a:r>
              <a:rPr lang="ru-RU" sz="4400" dirty="0"/>
              <a:t>на полдень, на дорогу, идущую из Иерусалима в Газу, на ту, которая пуста. </a:t>
            </a:r>
            <a:endParaRPr lang="en-US" sz="4400" dirty="0"/>
          </a:p>
          <a:p>
            <a:r>
              <a:rPr lang="ru-RU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 Он </a:t>
            </a:r>
            <a:r>
              <a:rPr lang="ru-RU" sz="44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встал и пошел</a:t>
            </a:r>
            <a:r>
              <a:rPr lang="ru-RU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Деян. 8.26-27</a:t>
            </a:r>
          </a:p>
          <a:p>
            <a:r>
              <a:rPr lang="ru-RU" sz="4400" i="1" dirty="0">
                <a:latin typeface="Calibri" panose="020F0502020204030204" pitchFamily="34" charset="0"/>
                <a:cs typeface="Times New Roman" panose="02020603050405020304" pitchFamily="18" charset="0"/>
              </a:rPr>
              <a:t>Почему он пошел?</a:t>
            </a:r>
            <a:endParaRPr lang="en-US" sz="4400" i="1" dirty="0"/>
          </a:p>
        </p:txBody>
      </p:sp>
    </p:spTree>
    <p:extLst>
      <p:ext uri="{BB962C8B-B14F-4D97-AF65-F5344CB8AC3E}">
        <p14:creationId xmlns:p14="http://schemas.microsoft.com/office/powerpoint/2010/main" val="27978968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A6B75-2F03-44E1-A3E5-6993A6CDC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noFill/>
        </p:spPr>
        <p:txBody>
          <a:bodyPr/>
          <a:lstStyle/>
          <a:p>
            <a:r>
              <a:rPr lang="ru-RU" i="1" dirty="0">
                <a:solidFill>
                  <a:srgbClr val="FF0000"/>
                </a:solidFill>
              </a:rPr>
              <a:t>А. Филип чувствителен к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ru-RU" i="1" dirty="0">
                <a:solidFill>
                  <a:srgbClr val="FF0000"/>
                </a:solidFill>
              </a:rPr>
              <a:t>голосу Святого Духа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50C1E-BEF6-4F75-89F1-E847C63C4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297" y="1215550"/>
            <a:ext cx="10998438" cy="5486400"/>
          </a:xfrm>
        </p:spPr>
        <p:txBody>
          <a:bodyPr>
            <a:normAutofit/>
          </a:bodyPr>
          <a:lstStyle/>
          <a:p>
            <a:r>
              <a:rPr lang="ru-RU" sz="3200" dirty="0"/>
              <a:t>Услышать голос Божий это услышать Его призыв</a:t>
            </a:r>
            <a:r>
              <a:rPr lang="en-US" sz="3200" dirty="0"/>
              <a:t> – </a:t>
            </a:r>
            <a:r>
              <a:rPr lang="ru-RU" sz="3200" dirty="0"/>
              <a:t>это повиноваться Его голосу</a:t>
            </a:r>
          </a:p>
          <a:p>
            <a:r>
              <a:rPr lang="ru-RU" sz="3200" dirty="0"/>
              <a:t>Призвание к служению – </a:t>
            </a:r>
            <a:r>
              <a:rPr lang="ru-RU" sz="3200" i="1" dirty="0">
                <a:solidFill>
                  <a:srgbClr val="FF0000"/>
                </a:solidFill>
              </a:rPr>
              <a:t>церковь избирает Филлипа на диаконское служение – затем происходит его призвание на служение евангелиста. </a:t>
            </a:r>
          </a:p>
          <a:p>
            <a:r>
              <a:rPr lang="ru-RU" sz="3200" i="1" dirty="0"/>
              <a:t>Он изменяет свое место жительства – выполняет одноразовые поручения - вместе с общим призванием Евангелиста </a:t>
            </a:r>
          </a:p>
          <a:p>
            <a:r>
              <a:rPr lang="ru-RU" sz="3200" i="1" dirty="0">
                <a:solidFill>
                  <a:srgbClr val="FF0000"/>
                </a:solidFill>
              </a:rPr>
              <a:t>Свое служение в Иерусалиме Филип завершил </a:t>
            </a:r>
            <a:r>
              <a:rPr lang="ru-RU" sz="3200" i="1" dirty="0"/>
              <a:t>(возможно это связано в волной гонений, на последователей Мессии)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0971924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D8A42-7871-433D-A5B4-25505CEAF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642" y="0"/>
            <a:ext cx="10515600" cy="1325563"/>
          </a:xfrm>
        </p:spPr>
        <p:txBody>
          <a:bodyPr/>
          <a:lstStyle/>
          <a:p>
            <a:r>
              <a:rPr lang="ru-RU" i="1" dirty="0">
                <a:solidFill>
                  <a:srgbClr val="FF0000"/>
                </a:solidFill>
              </a:rPr>
              <a:t>Б. Филип готов поделится своей верой с людьми дугой культуры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EFD0E-CB16-492A-A060-665F78EB5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174" y="1325562"/>
            <a:ext cx="11767930" cy="5532438"/>
          </a:xfrm>
        </p:spPr>
        <p:txBody>
          <a:bodyPr>
            <a:normAutofit/>
          </a:bodyPr>
          <a:lstStyle/>
          <a:p>
            <a:r>
              <a:rPr lang="ru-RU" i="1" u="sng" dirty="0">
                <a:solidFill>
                  <a:schemeClr val="accent2">
                    <a:lumMod val="50000"/>
                  </a:schemeClr>
                </a:solidFill>
              </a:rPr>
              <a:t>Филлип свидетельстет Евнуху</a:t>
            </a:r>
            <a:r>
              <a:rPr lang="ru-RU" dirty="0"/>
              <a:t>, </a:t>
            </a:r>
          </a:p>
          <a:p>
            <a:r>
              <a:rPr lang="ru-RU" u="sng" dirty="0"/>
              <a:t>Петр</a:t>
            </a:r>
            <a:r>
              <a:rPr lang="ru-RU" dirty="0"/>
              <a:t> свидетельствует Сотнику Корнилию</a:t>
            </a:r>
          </a:p>
          <a:p>
            <a:r>
              <a:rPr lang="ru-RU" u="sng" dirty="0"/>
              <a:t>Павел</a:t>
            </a:r>
            <a:r>
              <a:rPr lang="ru-RU" dirty="0"/>
              <a:t> свидетельствует Лидии</a:t>
            </a:r>
          </a:p>
          <a:p>
            <a:r>
              <a:rPr lang="ru-RU" u="sng" dirty="0"/>
              <a:t>Христос</a:t>
            </a:r>
            <a:r>
              <a:rPr lang="ru-RU" dirty="0"/>
              <a:t> разговаривает с Самарянкой</a:t>
            </a:r>
          </a:p>
          <a:p>
            <a:r>
              <a:rPr lang="ru-RU" dirty="0"/>
              <a:t>Что мешает нам делится своей верой с людьми другой культуры?</a:t>
            </a:r>
          </a:p>
          <a:p>
            <a:r>
              <a:rPr lang="ru-RU" dirty="0"/>
              <a:t>Христа называли «</a:t>
            </a:r>
            <a:r>
              <a:rPr lang="ru-RU" u="sng" dirty="0"/>
              <a:t>друг мытарей и грешников</a:t>
            </a:r>
            <a:r>
              <a:rPr lang="ru-RU" dirty="0"/>
              <a:t>»</a:t>
            </a:r>
          </a:p>
          <a:p>
            <a:r>
              <a:rPr lang="ru-RU" dirty="0"/>
              <a:t>... Способны ли мы выйти из привычной зоны комфорта?</a:t>
            </a:r>
          </a:p>
          <a:p>
            <a:r>
              <a:rPr lang="ru-RU" dirty="0"/>
              <a:t>Почему нам легче общаться с людьми из своей культуры?</a:t>
            </a:r>
          </a:p>
          <a:p>
            <a:r>
              <a:rPr lang="ru-RU" dirty="0"/>
              <a:t>Что значит быть миссионером? Что делает миссионер в первое время подготовки к служению?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8627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6EB24-3386-4FED-A4C5-7D5713783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i="1" dirty="0">
                <a:solidFill>
                  <a:srgbClr val="FF0000"/>
                </a:solidFill>
              </a:rPr>
              <a:t>В. Свидетельство должно быть основано на словах Писания 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CA04E-F0F7-4147-895E-9B7C26B31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987" y="1501629"/>
            <a:ext cx="11346025" cy="5356371"/>
          </a:xfrm>
        </p:spPr>
        <p:txBody>
          <a:bodyPr>
            <a:normAutofit/>
          </a:bodyPr>
          <a:lstStyle/>
          <a:p>
            <a:r>
              <a:rPr lang="ru-RU" dirty="0"/>
              <a:t>Авторитет Писания в вопросах веры...</a:t>
            </a:r>
          </a:p>
          <a:p>
            <a:r>
              <a:rPr lang="ru-RU" dirty="0"/>
              <a:t>Писание нельзя заменить человеческими доводами и т. д.</a:t>
            </a:r>
          </a:p>
          <a:p>
            <a:r>
              <a:rPr lang="ru-RU" dirty="0"/>
              <a:t>Распространение записей Кента Ховена не могут заменить Евангелия...</a:t>
            </a:r>
          </a:p>
          <a:p>
            <a:r>
              <a:rPr lang="ru-RU" dirty="0"/>
              <a:t>Умение коротко и понятно рассказать Евангелие очень важно для любого христианина</a:t>
            </a:r>
          </a:p>
          <a:p>
            <a:r>
              <a:rPr lang="ru-RU" dirty="0"/>
              <a:t>Филип знал Писание, он умел его толковать</a:t>
            </a:r>
          </a:p>
          <a:p>
            <a:r>
              <a:rPr lang="ru-RU" dirty="0"/>
              <a:t>Почему важны экспозиционные проповеди в церкви?</a:t>
            </a:r>
          </a:p>
          <a:p>
            <a:r>
              <a:rPr lang="ru-RU" dirty="0"/>
              <a:t>Почему легко манипулировать Писанием в тематических проповедях? Почему очень легко исказить смысл вырвав один стих из контекста?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3157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3627</Words>
  <Application>Microsoft Office PowerPoint</Application>
  <PresentationFormat>Widescreen</PresentationFormat>
  <Paragraphs>251</Paragraphs>
  <Slides>52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6" baseType="lpstr">
      <vt:lpstr>Arial</vt:lpstr>
      <vt:lpstr>Calibri</vt:lpstr>
      <vt:lpstr>Calibri Light</vt:lpstr>
      <vt:lpstr>Office Theme</vt:lpstr>
      <vt:lpstr>Семинар </vt:lpstr>
      <vt:lpstr>Великое Поручение</vt:lpstr>
      <vt:lpstr>1. Цель №1 – Благовествовать Евангелие</vt:lpstr>
      <vt:lpstr>Идти</vt:lpstr>
      <vt:lpstr>ИДТИ</vt:lpstr>
      <vt:lpstr>Идти</vt:lpstr>
      <vt:lpstr>А. Филип чувствителен к голосу Святого Духа</vt:lpstr>
      <vt:lpstr>Б. Филип готов поделится своей верой с людьми дугой культуры</vt:lpstr>
      <vt:lpstr>В. Свидетельство должно быть основано на словах Писания </vt:lpstr>
      <vt:lpstr>Г. В центре свидетельства должна быть личность Иисуса Христа</vt:lpstr>
      <vt:lpstr> Д) Стратегия провозглашения Евангелия </vt:lpstr>
      <vt:lpstr>Массовая евангелизация не умаляет роли личного свидетельства </vt:lpstr>
      <vt:lpstr>    На уровне поместной церкви</vt:lpstr>
      <vt:lpstr>     На межцерковном уровне</vt:lpstr>
      <vt:lpstr>Сидеть – для Филипа означало ожидать дальнейшего Божьего поручения… </vt:lpstr>
      <vt:lpstr>Идти- это выполнять Великое Поручение</vt:lpstr>
      <vt:lpstr>Бежать – быть готовым к духовным нагрузкам </vt:lpstr>
      <vt:lpstr>Бог позаботится о чудесном передвижении если начать с ходьбы… </vt:lpstr>
      <vt:lpstr>Послушание Богу и ответ на Его призыв делает нас готовыми для выполнения Великого Поручения </vt:lpstr>
      <vt:lpstr>2. 2я цель -воспроизводить учеников</vt:lpstr>
      <vt:lpstr>А. Крестить</vt:lpstr>
      <vt:lpstr>Б. Качество проповеди и будущее</vt:lpstr>
      <vt:lpstr>Возможность изменений…</vt:lpstr>
      <vt:lpstr>Главное, это содержание…</vt:lpstr>
      <vt:lpstr>«Порядочность» в толковании текста</vt:lpstr>
      <vt:lpstr>Качество проповеди определит будущее совместного служения…</vt:lpstr>
      <vt:lpstr>В. Обучение и умножение учеников    Иисуса Христа</vt:lpstr>
      <vt:lpstr>Программа внутреннего изменения…</vt:lpstr>
      <vt:lpstr>Возможность роста…</vt:lpstr>
      <vt:lpstr> Что нужно менять?</vt:lpstr>
      <vt:lpstr>Г. Пастор - отвечает за кафедру</vt:lpstr>
      <vt:lpstr> Роль пастора, как проповедника…</vt:lpstr>
      <vt:lpstr>Д. Перспектива молодежи в ТО</vt:lpstr>
      <vt:lpstr> Доверить ответственность…</vt:lpstr>
      <vt:lpstr>  Духовное единство…</vt:lpstr>
      <vt:lpstr> Работа над качеством…</vt:lpstr>
      <vt:lpstr>Положения из программы ТО на 2019 год </vt:lpstr>
      <vt:lpstr>Главное искушение поставить проповедь на второстепенное место</vt:lpstr>
      <vt:lpstr>   Главная молитва церкви о …смелости</vt:lpstr>
      <vt:lpstr>Смелость… в продолжении проповеди</vt:lpstr>
      <vt:lpstr>PowerPoint Presentation</vt:lpstr>
      <vt:lpstr>Успех в выполнении Великого поручения</vt:lpstr>
      <vt:lpstr>3. Подготовка учеников к выполнению     Великого поручения</vt:lpstr>
      <vt:lpstr>Наставничество…</vt:lpstr>
      <vt:lpstr>Вклад в будущее</vt:lpstr>
      <vt:lpstr>Доверять сегодня…</vt:lpstr>
      <vt:lpstr>Отправлять на служение местное и международное</vt:lpstr>
      <vt:lpstr>Доверие…вместе с помощью</vt:lpstr>
      <vt:lpstr>Возможность служения для служителей</vt:lpstr>
      <vt:lpstr>PowerPoint Presentation</vt:lpstr>
      <vt:lpstr>Духовный план развития на 2019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 </dc:title>
  <dc:creator>Ivan</dc:creator>
  <cp:lastModifiedBy>ivan mileyev</cp:lastModifiedBy>
  <cp:revision>25</cp:revision>
  <dcterms:created xsi:type="dcterms:W3CDTF">2019-10-13T01:40:16Z</dcterms:created>
  <dcterms:modified xsi:type="dcterms:W3CDTF">2019-10-22T17:25:00Z</dcterms:modified>
</cp:coreProperties>
</file>