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69" r:id="rId3"/>
    <p:sldId id="288" r:id="rId4"/>
    <p:sldId id="287" r:id="rId5"/>
    <p:sldId id="301" r:id="rId6"/>
    <p:sldId id="271" r:id="rId7"/>
    <p:sldId id="290" r:id="rId8"/>
    <p:sldId id="302" r:id="rId9"/>
    <p:sldId id="300" r:id="rId10"/>
    <p:sldId id="277" r:id="rId11"/>
    <p:sldId id="303" r:id="rId12"/>
    <p:sldId id="274" r:id="rId13"/>
    <p:sldId id="275" r:id="rId14"/>
    <p:sldId id="279" r:id="rId15"/>
    <p:sldId id="280" r:id="rId16"/>
    <p:sldId id="282" r:id="rId17"/>
    <p:sldId id="283" r:id="rId18"/>
    <p:sldId id="284" r:id="rId19"/>
    <p:sldId id="273" r:id="rId20"/>
    <p:sldId id="272" r:id="rId21"/>
    <p:sldId id="270" r:id="rId22"/>
    <p:sldId id="278" r:id="rId23"/>
    <p:sldId id="295" r:id="rId24"/>
    <p:sldId id="306" r:id="rId25"/>
    <p:sldId id="276" r:id="rId26"/>
    <p:sldId id="286" r:id="rId27"/>
    <p:sldId id="291" r:id="rId28"/>
    <p:sldId id="285" r:id="rId29"/>
    <p:sldId id="292" r:id="rId30"/>
    <p:sldId id="307" r:id="rId31"/>
    <p:sldId id="309" r:id="rId32"/>
    <p:sldId id="308" r:id="rId3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36" d="100"/>
          <a:sy n="36" d="100"/>
        </p:scale>
        <p:origin x="772" y="480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8083B-05D5-4442-BD88-ABD8725E0271}" type="datetimeFigureOut">
              <a:rPr lang="en-US" smtClean="0"/>
              <a:pPr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6F79B-28D2-4A1A-B706-BE764758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omsinprayer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8A42E8-B797-4090-B8A9-A16B54918FC3}"/>
              </a:ext>
            </a:extLst>
          </p:cNvPr>
          <p:cNvSpPr/>
          <p:nvPr/>
        </p:nvSpPr>
        <p:spPr>
          <a:xfrm>
            <a:off x="912812" y="1752600"/>
            <a:ext cx="107442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СЛУЖЕНИЕ</a:t>
            </a:r>
          </a:p>
          <a:p>
            <a:pPr algn="ctr"/>
            <a:r>
              <a:rPr lang="ru-RU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«МАМЫ В МОЛИТВЕ»</a:t>
            </a:r>
          </a:p>
          <a:p>
            <a:pPr algn="ctr"/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ТИХООКЕАНСКОГО ОБЪЕДИНЕНИЯ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 descr="Praying for Children &amp; Schools">
            <a:hlinkClick r:id="rId2" tooltip="&quot;Praying for Children &amp; Schools&quot; "/>
            <a:extLst>
              <a:ext uri="{FF2B5EF4-FFF2-40B4-BE49-F238E27FC236}">
                <a16:creationId xmlns:a16="http://schemas.microsoft.com/office/drawing/2014/main" id="{5E9757BC-D5E4-42E5-9079-456BF652CE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188943"/>
            <a:ext cx="3733800" cy="220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595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" y="152400"/>
            <a:ext cx="11963399" cy="1265238"/>
          </a:xfrm>
        </p:spPr>
        <p:txBody>
          <a:bodyPr>
            <a:normAutofit/>
          </a:bodyPr>
          <a:lstStyle/>
          <a:p>
            <a:r>
              <a:rPr lang="ru-RU" b="1" dirty="0"/>
              <a:t>Молитвенный час разделён на четыре шага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sz="54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Прославление – (8-10 минут)</a:t>
            </a:r>
          </a:p>
          <a:p>
            <a:pPr marL="514350" indent="-514350">
              <a:buAutoNum type="arabicPeriod"/>
            </a:pPr>
            <a:r>
              <a:rPr lang="ru-RU" sz="54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Исповедание – (2-3 минуты)</a:t>
            </a:r>
          </a:p>
          <a:p>
            <a:pPr marL="514350" indent="-514350">
              <a:buAutoNum type="arabicPeriod"/>
            </a:pPr>
            <a:r>
              <a:rPr lang="ru-RU" sz="54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Благодарение – (5-8 минут)</a:t>
            </a:r>
          </a:p>
          <a:p>
            <a:pPr marL="514350" indent="-514350">
              <a:buAutoNum type="arabicPeriod"/>
            </a:pPr>
            <a:r>
              <a:rPr lang="ru-RU" sz="54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Ходатайство – (30-40 минут)</a:t>
            </a:r>
          </a:p>
          <a:p>
            <a:pPr marL="0" indent="0">
              <a:buNone/>
            </a:pPr>
            <a:br>
              <a:rPr lang="ru-RU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81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" y="152400"/>
            <a:ext cx="11963399" cy="1265238"/>
          </a:xfrm>
        </p:spPr>
        <p:txBody>
          <a:bodyPr>
            <a:normAutofit/>
          </a:bodyPr>
          <a:lstStyle/>
          <a:p>
            <a:r>
              <a:rPr lang="ru-RU" b="1" dirty="0"/>
              <a:t>Прославление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2" y="1066800"/>
            <a:ext cx="11352373" cy="5486399"/>
          </a:xfrm>
        </p:spPr>
        <p:txBody>
          <a:bodyPr>
            <a:normAutofit fontScale="92500"/>
          </a:bodyPr>
          <a:lstStyle/>
          <a:p>
            <a:r>
              <a:rPr lang="ru-RU" dirty="0"/>
              <a:t>Каждая молитвенная группа Мамы в молитве начинается с прославления, основанного на местах из Писания. </a:t>
            </a:r>
          </a:p>
          <a:p>
            <a:r>
              <a:rPr lang="ru-RU" dirty="0"/>
              <a:t>Когда мы прославляем Бога:</a:t>
            </a:r>
          </a:p>
          <a:p>
            <a:pPr lvl="1"/>
            <a:r>
              <a:rPr lang="ru-RU" dirty="0"/>
              <a:t>Это возносит и воздаёт Ему славу.</a:t>
            </a:r>
          </a:p>
          <a:p>
            <a:pPr lvl="1"/>
            <a:r>
              <a:rPr lang="ru-RU" dirty="0"/>
              <a:t>Это признание, провозглашение и исповедание того, кем Бог является.</a:t>
            </a:r>
          </a:p>
          <a:p>
            <a:pPr lvl="1"/>
            <a:r>
              <a:rPr lang="ru-RU" dirty="0"/>
              <a:t>Мы получаем благословение, которое приносит свободу и ободрение в нашу жизнь, так как мы сосредотачиваем наше внимание на Боге, а не на обстоятельствах.</a:t>
            </a:r>
          </a:p>
          <a:p>
            <a:pPr lvl="1"/>
            <a:r>
              <a:rPr lang="ru-RU" dirty="0"/>
              <a:t>Это приводит к осознанию Его присутствия. </a:t>
            </a:r>
            <a:r>
              <a:rPr lang="ru-RU" b="1" dirty="0"/>
              <a:t>Псалом 21:4</a:t>
            </a:r>
          </a:p>
          <a:p>
            <a:pPr lvl="1"/>
            <a:r>
              <a:rPr lang="ru-RU" dirty="0"/>
              <a:t>Это рассеивает силы врага.  </a:t>
            </a:r>
            <a:r>
              <a:rPr lang="ru-RU" b="1" dirty="0"/>
              <a:t>2 Паралипоменон 20:22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0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2" y="1752600"/>
            <a:ext cx="12038013" cy="5105400"/>
          </a:xfrm>
        </p:spPr>
        <p:txBody>
          <a:bodyPr>
            <a:normAutofit lnSpcReduction="10000"/>
          </a:bodyPr>
          <a:lstStyle/>
          <a:p>
            <a:r>
              <a:rPr lang="ru-RU" sz="36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«Любовью вечною Я возлюбил тебя и потому простёр к тебе благоволение».  Иер 31:3</a:t>
            </a:r>
          </a:p>
          <a:p>
            <a:endParaRPr lang="ru-RU" sz="3600" b="1" i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r>
              <a:rPr lang="ru-RU" sz="36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Ибо так возлюбил Бог мир, что отдал Сына Своего единородного, дабы всякий верующий в Него не погиб, но имел жизнь вечную. 					Ин. 3:16</a:t>
            </a:r>
            <a:endParaRPr lang="ru-RU" sz="3600" b="1" i="1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endParaRPr lang="ru-RU" sz="3600" b="1" i="1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Прославим Бога за Его любовь вечную, благоволеющую, вечную, жертвеную, спасующую!</a:t>
            </a:r>
          </a:p>
          <a:p>
            <a:endParaRPr lang="ru-RU" b="1" i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C9FA2-DAB1-484B-874C-CC3E7AD04A17}"/>
              </a:ext>
            </a:extLst>
          </p:cNvPr>
          <p:cNvSpPr txBox="1"/>
          <p:nvPr/>
        </p:nvSpPr>
        <p:spPr>
          <a:xfrm>
            <a:off x="455612" y="381000"/>
            <a:ext cx="1043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Lucida Handwriting" panose="03010101010101010101" pitchFamily="66" charset="0"/>
              </a:rPr>
              <a:t>К МОЛИТВЕ ПРОСЛАВЛЕНИЯ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Lucida Handwriting" panose="03010101010101010101" pitchFamily="66" charset="0"/>
              </a:rPr>
              <a:t>Атрибут:  Бог есть любовь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918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038011" cy="6629399"/>
          </a:xfrm>
        </p:spPr>
        <p:txBody>
          <a:bodyPr>
            <a:normAutofit fontScale="70000" lnSpcReduction="20000"/>
          </a:bodyPr>
          <a:lstStyle/>
          <a:p>
            <a:endParaRPr lang="en-US" sz="4300" b="1" i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endParaRPr lang="en-US" sz="4300" b="1" i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endParaRPr lang="ru-RU" sz="4300" b="1" i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r>
              <a:rPr lang="ru-RU" sz="43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«Любовь Божия к нам открылась в том, что Бог послал в мир единородного Сына Своего, чтобы мы получили жизнь чрез Него» 				1 Ин 4:9</a:t>
            </a:r>
            <a:br>
              <a:rPr lang="ru-RU" sz="43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endParaRPr lang="ru-RU" sz="4300" b="1" i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r>
              <a:rPr lang="ru-RU" sz="43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«Смотрите, какую любовь дал нам Отец, чтобы нам называться и быть детьми Божьими...» 	1 Ин 3:1</a:t>
            </a:r>
          </a:p>
          <a:p>
            <a:endParaRPr lang="ru-RU" sz="4300" b="1" i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r>
              <a:rPr lang="ru-RU" sz="43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В любви нет страха, но совершенная любовь изгоняет страх».						  1 Ин 4:18</a:t>
            </a:r>
          </a:p>
          <a:p>
            <a:pPr marL="0" indent="0" algn="ctr">
              <a:buNone/>
            </a:pPr>
            <a:br>
              <a:rPr lang="ru-RU" sz="43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43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Прославим Бога за Его любовь давшую нам жизнь, принявшую нас в Свою семью, совершенную, изгоняющую страх.</a:t>
            </a:r>
            <a:endParaRPr lang="en-US" sz="4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827DC-F9CD-4CE0-B70A-0E80AA98F377}"/>
              </a:ext>
            </a:extLst>
          </p:cNvPr>
          <p:cNvSpPr txBox="1"/>
          <p:nvPr/>
        </p:nvSpPr>
        <p:spPr>
          <a:xfrm>
            <a:off x="684212" y="221975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Lucida Handwriting" panose="03010101010101010101" pitchFamily="66" charset="0"/>
              </a:rPr>
              <a:t>К МОЛИТВЕ ПРОСЛАВЛЕНИЯ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Lucida Handwriting" panose="03010101010101010101" pitchFamily="66" charset="0"/>
              </a:rPr>
              <a:t>Атрибут:  Бог есть Любовь</a:t>
            </a:r>
          </a:p>
          <a:p>
            <a:pPr algn="ctr"/>
            <a:endParaRPr lang="ru-RU" sz="2800" b="1" dirty="0">
              <a:latin typeface="Lucida Handwriting" panose="03010101010101010101" pitchFamily="66" charset="0"/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8027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274638"/>
            <a:ext cx="11047572" cy="8683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Исповедание</a:t>
            </a:r>
            <a:r>
              <a:rPr lang="ru-RU" sz="4800" b="1" dirty="0">
                <a:solidFill>
                  <a:srgbClr val="C00000"/>
                </a:solidFill>
              </a:rPr>
              <a:t> – </a:t>
            </a:r>
            <a:r>
              <a:rPr lang="ru-RU" sz="3600" dirty="0"/>
              <a:t>очищение нашего духовного храма</a:t>
            </a:r>
            <a:r>
              <a:rPr lang="ru-RU" sz="3200" dirty="0"/>
              <a:t>. В тишине сердца исповедуем свои грехи Богу, Кто прощает.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3" y="1447800"/>
            <a:ext cx="11506199" cy="51355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«Если исповедуем грехи наши, то Он, будучи верен и праведен, простит нам грехи наши и очистит нас от всякой неправды». 								</a:t>
            </a:r>
            <a:r>
              <a:rPr lang="ru-RU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1Ин 1:9</a:t>
            </a:r>
            <a:endParaRPr lang="ru-RU" b="1" i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«Что мы </a:t>
            </a:r>
            <a:r>
              <a:rPr lang="ru-RU" b="1" i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любим</a:t>
            </a:r>
            <a:r>
              <a:rPr lang="ru-RU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детей Божьих, узнаём из того, когда </a:t>
            </a:r>
            <a:r>
              <a:rPr lang="ru-RU" b="1" i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любим</a:t>
            </a:r>
            <a:r>
              <a:rPr lang="ru-RU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Бога и соблюдаем заповеди Его.  Ибо это есть </a:t>
            </a:r>
            <a:r>
              <a:rPr lang="ru-RU" b="1" i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любовь</a:t>
            </a:r>
            <a:r>
              <a:rPr lang="ru-RU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к Богу, чтобы мы соблюдали заповеди Его; и заповеди Его не тяжки». 									</a:t>
            </a:r>
            <a:r>
              <a:rPr lang="ru-RU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1 Ин 5:2-3</a:t>
            </a:r>
          </a:p>
          <a:p>
            <a:pPr marL="0" indent="0">
              <a:buNone/>
            </a:pPr>
            <a:r>
              <a:rPr lang="ru-RU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«По тому узнают все, что вы Мои ученики, если будете иметь </a:t>
            </a:r>
            <a:r>
              <a:rPr lang="ru-RU" b="1" i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любовь</a:t>
            </a:r>
            <a:r>
              <a:rPr lang="ru-RU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между собою» 				</a:t>
            </a:r>
            <a:r>
              <a:rPr lang="ru-RU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Ин 13:35</a:t>
            </a:r>
          </a:p>
          <a:p>
            <a:pPr marL="0" indent="0">
              <a:buNone/>
            </a:pPr>
            <a:endParaRPr lang="ru-RU" b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	</a:t>
            </a:r>
            <a:r>
              <a:rPr lang="ru-RU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23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К молитве благодарения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" y="1143000"/>
            <a:ext cx="11887199" cy="544036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sz="4400" b="1" i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sz="44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«За всё благодарите: ибо такова о вас воля Божия во Христе Иисусе».  			1 Фес 5:18</a:t>
            </a:r>
            <a:endParaRPr lang="en-US" sz="4400" dirty="0"/>
          </a:p>
          <a:p>
            <a:pPr marL="0" indent="0">
              <a:buNone/>
            </a:pPr>
            <a:br>
              <a:rPr lang="ru-RU" sz="4400" b="1" i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44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«... </a:t>
            </a:r>
            <a:r>
              <a:rPr lang="ru-RU" sz="4400" b="1" i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любовь Божия </a:t>
            </a:r>
            <a:r>
              <a:rPr lang="ru-RU" sz="44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излилась в сердца наши Духом Святым, данным нам».  </a:t>
            </a:r>
            <a:r>
              <a:rPr lang="ru-RU" sz="40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				Рим 5:5</a:t>
            </a:r>
            <a:br>
              <a:rPr lang="ru-RU" sz="40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br>
              <a:rPr lang="ru-RU" sz="4000" b="1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endParaRPr lang="ru-RU" sz="4000" b="1" i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98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50836"/>
            <a:ext cx="11123771" cy="2544764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C00000"/>
                </a:solidFill>
              </a:rPr>
              <a:t>Ходатайственная молитва о наших детях:</a:t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3200" b="1" dirty="0"/>
              <a:t>Вставляем имя ребёнка в стих из Писания и молимся в один аккорд по двое или трое.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2" y="2057400"/>
            <a:ext cx="11123771" cy="44497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ru-RU" dirty="0"/>
            </a:br>
            <a:endParaRPr lang="ru-RU" dirty="0"/>
          </a:p>
          <a:p>
            <a:pPr marL="0" indent="0" algn="ctr">
              <a:buNone/>
            </a:pPr>
            <a:r>
              <a:rPr lang="ru-RU" sz="4400" i="1" dirty="0"/>
              <a:t>Да не любит _______ мира, ни того, что в мире.  Но </a:t>
            </a:r>
            <a:r>
              <a:rPr lang="ru-RU" sz="4400" i="1" dirty="0">
                <a:solidFill>
                  <a:srgbClr val="C00000"/>
                </a:solidFill>
              </a:rPr>
              <a:t>возлюбит</a:t>
            </a:r>
            <a:r>
              <a:rPr lang="ru-RU" sz="4400" i="1" dirty="0"/>
              <a:t> Господа Бога всем сердцем своим и всею душою своею и всем разумением своим. </a:t>
            </a:r>
            <a:r>
              <a:rPr lang="ru-RU" sz="4400" dirty="0"/>
              <a:t>(</a:t>
            </a:r>
            <a:r>
              <a:rPr lang="ru-RU" dirty="0"/>
              <a:t>1Ин 2:15; Мф 22:37)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048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Ходатайственная молитва о школах:</a:t>
            </a:r>
            <a:br>
              <a:rPr lang="ru-RU" b="1" dirty="0">
                <a:solidFill>
                  <a:srgbClr val="C00000"/>
                </a:solidFill>
              </a:rPr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3" y="1417638"/>
            <a:ext cx="11504771" cy="4830761"/>
          </a:xfrm>
        </p:spPr>
        <p:txBody>
          <a:bodyPr>
            <a:normAutofit fontScale="92500" lnSpcReduction="20000"/>
          </a:bodyPr>
          <a:lstStyle/>
          <a:p>
            <a:r>
              <a:rPr lang="ru-RU" sz="4000" dirty="0"/>
              <a:t>Чтобы те, кто занимает или будет занимать должности на уровне города, района и области, отстаивали библейские принципы и ценности</a:t>
            </a:r>
            <a:r>
              <a:rPr lang="en-US" sz="4000" dirty="0"/>
              <a:t>;</a:t>
            </a:r>
            <a:endParaRPr lang="ru-RU" sz="4000" dirty="0"/>
          </a:p>
          <a:p>
            <a:r>
              <a:rPr lang="ru-RU" sz="4000" dirty="0"/>
              <a:t>Чтобы учебный план разрабатывался мудро, и чтобы он включал в себя библейские принципы и высокие моральные ценности</a:t>
            </a:r>
            <a:r>
              <a:rPr lang="en-US" sz="4000" dirty="0"/>
              <a:t>;</a:t>
            </a:r>
            <a:endParaRPr lang="ru-RU" sz="4000" dirty="0"/>
          </a:p>
          <a:p>
            <a:r>
              <a:rPr lang="ru-RU" sz="4000" dirty="0"/>
              <a:t>Чтобы учащиеся не попадали в зависимость от вредных привычек</a:t>
            </a:r>
            <a:r>
              <a:rPr lang="en-US" sz="4000" dirty="0"/>
              <a:t>;</a:t>
            </a:r>
            <a:endParaRPr lang="ru-RU" sz="4000" dirty="0"/>
          </a:p>
          <a:p>
            <a:r>
              <a:rPr lang="ru-RU" sz="4000" dirty="0"/>
              <a:t>О защите школьной территории</a:t>
            </a:r>
            <a:r>
              <a:rPr lang="en-US" sz="4000" dirty="0"/>
              <a:t>;</a:t>
            </a:r>
            <a:endParaRPr lang="ru-RU" sz="4000" dirty="0"/>
          </a:p>
          <a:p>
            <a:endParaRPr lang="ru-RU" sz="4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53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О служении «Мамы в молитве»</a:t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b="1" dirty="0"/>
              <a:t>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2" y="762000"/>
            <a:ext cx="11734799" cy="6095999"/>
          </a:xfrm>
        </p:spPr>
        <p:txBody>
          <a:bodyPr>
            <a:noAutofit/>
          </a:bodyPr>
          <a:lstStyle/>
          <a:p>
            <a:r>
              <a:rPr lang="ru-RU" sz="2800" dirty="0"/>
              <a:t>Чтобы служение «Мамы в молитве» расширялось в церквах Тихоокеанского Объединения.</a:t>
            </a:r>
          </a:p>
          <a:p>
            <a:r>
              <a:rPr lang="ru-RU" sz="2800" dirty="0"/>
              <a:t>Чтобы молодые мамы имели возможность приходить в группу.</a:t>
            </a:r>
          </a:p>
          <a:p>
            <a:r>
              <a:rPr lang="ru-RU" sz="2800" dirty="0"/>
              <a:t>Чтобы в каждой школе вашего района, города, штата, страны были образованы группы «Мамы в молитве».</a:t>
            </a:r>
          </a:p>
          <a:p>
            <a:r>
              <a:rPr lang="ru-RU" sz="2800" dirty="0"/>
              <a:t>Чтобы Господь даровал мудрость и благоразумие в принятии решений работникам и руководству «Мамы в молитве».</a:t>
            </a:r>
          </a:p>
          <a:p>
            <a:r>
              <a:rPr lang="ru-RU" sz="2800" dirty="0"/>
              <a:t>Чтобы Господь сохранил служение «Мамы в молитве» чистым и незапятнанным.</a:t>
            </a:r>
            <a:endParaRPr lang="ru-RU" sz="2800" i="1" dirty="0"/>
          </a:p>
          <a:p>
            <a:pPr marL="0" indent="0" algn="ctr">
              <a:buNone/>
            </a:pPr>
            <a:r>
              <a:rPr lang="ru-RU" sz="2800" i="1" dirty="0"/>
              <a:t>Господи, помоги нам </a:t>
            </a:r>
            <a:r>
              <a:rPr lang="ru-RU" sz="2800" i="1" dirty="0">
                <a:solidFill>
                  <a:srgbClr val="C00000"/>
                </a:solidFill>
              </a:rPr>
              <a:t>любить друг друга</a:t>
            </a:r>
            <a:r>
              <a:rPr lang="ru-RU" sz="2800" i="1" dirty="0"/>
              <a:t> и</a:t>
            </a:r>
            <a:r>
              <a:rPr lang="en-US" sz="2800" i="1" dirty="0"/>
              <a:t> </a:t>
            </a:r>
            <a:r>
              <a:rPr lang="ru-RU" sz="2800" i="1" dirty="0">
                <a:solidFill>
                  <a:srgbClr val="C00000"/>
                </a:solidFill>
              </a:rPr>
              <a:t>жить в любви</a:t>
            </a:r>
            <a:r>
              <a:rPr lang="ru-RU" sz="2800" i="1" dirty="0"/>
              <a:t>, как и Христос возлюбил нас и предал Себя за нас в приношение и жертву Богу, в благоухание приятное.</a:t>
            </a:r>
            <a:r>
              <a:rPr lang="ru-RU" sz="2800" b="1" i="1" dirty="0"/>
              <a:t>	 </a:t>
            </a:r>
            <a:r>
              <a:rPr lang="ru-RU" sz="2800" b="1" dirty="0"/>
              <a:t>Еф 5:2</a:t>
            </a:r>
            <a:r>
              <a:rPr lang="en-US" sz="2800" b="1" dirty="0"/>
              <a:t>;</a:t>
            </a:r>
            <a:r>
              <a:rPr lang="ru-RU" sz="2800" b="1" dirty="0"/>
              <a:t> Ин 13:34</a:t>
            </a:r>
            <a:br>
              <a:rPr lang="ru-RU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17707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Как служение «Мамы в молитве» может исполнить великое поручение нашего Господа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600201"/>
            <a:ext cx="11352372" cy="498316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Через углубленные взаимоотношения с Богом в личное молитвенное время используя </a:t>
            </a:r>
            <a:r>
              <a:rPr lang="ru-RU" b="1" dirty="0"/>
              <a:t>четыре шага молитвы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(используя ресурсы: Библию, «Руководство для лидера «Мамы в молитве», брошюру «Мамы в молитве», молитвенные листы)</a:t>
            </a:r>
          </a:p>
          <a:p>
            <a:pPr marL="0" indent="0">
              <a:buNone/>
            </a:pPr>
            <a:r>
              <a:rPr lang="ru-RU" dirty="0"/>
              <a:t>2. Через проведение часа молитвы в домашней или церковной группе пользуясь молитвенными листами по </a:t>
            </a:r>
            <a:r>
              <a:rPr lang="ru-RU" b="1" dirty="0"/>
              <a:t>четырём шагам молитвы</a:t>
            </a:r>
          </a:p>
          <a:p>
            <a:pPr marL="0" indent="0">
              <a:buNone/>
            </a:pPr>
            <a:r>
              <a:rPr lang="ru-RU" dirty="0"/>
              <a:t>3. Через свидетельство и благовестие неспасённым женщинам о Господе.  </a:t>
            </a:r>
          </a:p>
          <a:p>
            <a:pPr marL="0" indent="0">
              <a:buNone/>
            </a:pPr>
            <a:r>
              <a:rPr lang="ru-RU" dirty="0"/>
              <a:t>4. Через умножение молитвенных групп «Мамы в молитве».</a:t>
            </a:r>
          </a:p>
          <a:p>
            <a:pPr marL="457200" lvl="1" indent="0">
              <a:buNone/>
            </a:pPr>
            <a:endParaRPr lang="ru-RU" dirty="0"/>
          </a:p>
          <a:p>
            <a:pPr marL="457200" lvl="1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50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1" y="0"/>
            <a:ext cx="11428573" cy="612616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br>
              <a:rPr lang="ru-RU" sz="44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54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«Хвалите имя Господне, хвалите, рабы Господни,</a:t>
            </a:r>
            <a:br>
              <a:rPr lang="ru-RU" sz="54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54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Стоящие в доме Господнем, во дворах дома Бога нашего.</a:t>
            </a:r>
            <a:br>
              <a:rPr lang="ru-RU" sz="54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54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Хвалите Господа, ибо Господь благ;  пойте имени Его, ибо это сладостно».</a:t>
            </a:r>
            <a:br>
              <a:rPr lang="ru-RU" sz="48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48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								</a:t>
            </a:r>
            <a:r>
              <a:rPr lang="ru-RU" sz="48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Пс 134:1-3</a:t>
            </a:r>
            <a:br>
              <a:rPr lang="ru-RU" sz="48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51163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2" y="0"/>
            <a:ext cx="11887200" cy="685799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4400" b="1" dirty="0"/>
              <a:t>Вызов нашего времени побуждает нас:</a:t>
            </a:r>
            <a:endParaRPr lang="en-US" sz="4400" b="1" dirty="0"/>
          </a:p>
          <a:p>
            <a:pPr marL="0" indent="0">
              <a:buNone/>
              <a:defRPr/>
            </a:pPr>
            <a:r>
              <a:rPr lang="ru-RU" sz="4400" dirty="0"/>
              <a:t>«Вставай, взывай ночью, при начале каждой стражи; изливай, как воду, сердце твоё пред лицем Господа; простирай к Нему руки твои о душе детей твоих...» 	</a:t>
            </a:r>
            <a:r>
              <a:rPr lang="en-US" sz="4400" dirty="0"/>
              <a:t>		</a:t>
            </a:r>
            <a:r>
              <a:rPr lang="ru-RU" sz="4000" b="1" dirty="0"/>
              <a:t>Пл. Иер 2:19</a:t>
            </a:r>
          </a:p>
          <a:p>
            <a:pPr marL="0" indent="0">
              <a:buNone/>
              <a:defRPr/>
            </a:pPr>
            <a:endParaRPr lang="ru-RU" sz="4400" dirty="0"/>
          </a:p>
          <a:p>
            <a:pPr marL="0" indent="0">
              <a:buNone/>
              <a:defRPr/>
            </a:pPr>
            <a:r>
              <a:rPr lang="ru-RU" sz="4400" dirty="0"/>
              <a:t>«...но люди, чтущие своего Бога, усилятся и будут действовать».  </a:t>
            </a:r>
            <a:r>
              <a:rPr lang="en-US" sz="4400" dirty="0"/>
              <a:t>			</a:t>
            </a:r>
            <a:r>
              <a:rPr lang="ru-RU" sz="4000" b="1" dirty="0"/>
              <a:t>Даниил 11:32</a:t>
            </a:r>
          </a:p>
          <a:p>
            <a:pPr marL="0" indent="0">
              <a:buNone/>
              <a:defRPr/>
            </a:pPr>
            <a:endParaRPr lang="ru-RU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34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У нас есть великая привилегия:</a:t>
            </a:r>
            <a:br>
              <a:rPr lang="ru-RU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2" y="838200"/>
            <a:ext cx="11810999" cy="5943599"/>
          </a:xfrm>
        </p:spPr>
        <p:txBody>
          <a:bodyPr>
            <a:normAutofit fontScale="92500" lnSpcReduction="10000"/>
          </a:bodyPr>
          <a:lstStyle/>
          <a:p>
            <a:r>
              <a:rPr lang="ru-RU" sz="4000" dirty="0"/>
              <a:t>обучаться самим</a:t>
            </a:r>
            <a:r>
              <a:rPr lang="en-US" sz="4000" dirty="0"/>
              <a:t>;</a:t>
            </a:r>
            <a:r>
              <a:rPr lang="ru-RU" sz="4000" dirty="0"/>
              <a:t> </a:t>
            </a:r>
          </a:p>
          <a:p>
            <a:r>
              <a:rPr lang="ru-RU" sz="4000" dirty="0"/>
              <a:t>Учить своих детей и внуков</a:t>
            </a:r>
            <a:r>
              <a:rPr lang="en-US" sz="4000" dirty="0"/>
              <a:t>;</a:t>
            </a:r>
            <a:r>
              <a:rPr lang="ru-RU" sz="4000" dirty="0"/>
              <a:t> </a:t>
            </a:r>
          </a:p>
          <a:p>
            <a:r>
              <a:rPr lang="ru-RU" sz="4000" dirty="0"/>
              <a:t>И учить женщин в группах</a:t>
            </a:r>
            <a:endParaRPr lang="ru-RU" sz="3600" dirty="0"/>
          </a:p>
          <a:p>
            <a:pPr marL="0" indent="0" algn="ctr">
              <a:buNone/>
            </a:pPr>
            <a:r>
              <a:rPr lang="ru-RU" sz="4000" b="1" i="1" dirty="0"/>
              <a:t>молиться по-библейски с непоколебимой верой, используя Четыре Шага Молитвы</a:t>
            </a:r>
          </a:p>
          <a:p>
            <a:r>
              <a:rPr lang="ru-RU" sz="4000" dirty="0"/>
              <a:t>Молиться о неспасённых и благовествовать им о Господе</a:t>
            </a:r>
            <a:r>
              <a:rPr lang="en-US" sz="4000" dirty="0"/>
              <a:t>;</a:t>
            </a:r>
            <a:endParaRPr lang="ru-RU" sz="4000" dirty="0"/>
          </a:p>
          <a:p>
            <a:r>
              <a:rPr lang="ru-RU" sz="4000" dirty="0"/>
              <a:t>Расширять Царствие Божие на земле через умножение молитвенных групп «Мамы в молитве» в церквах ТО,  в своей местности  и за пределами их.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48200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3" y="76201"/>
            <a:ext cx="11504772" cy="60499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000" dirty="0"/>
              <a:t>Бог призвал нас выполнять Его великое поручение и Он обещает нас снабдить  и обеспечить всем, в чём мы нуждаемся.</a:t>
            </a:r>
          </a:p>
          <a:p>
            <a:pPr marL="0" indent="0" algn="ctr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4800" i="1" dirty="0"/>
              <a:t>«Идите по всему миру и проповедуйте Евангелие всей твари». </a:t>
            </a:r>
            <a:r>
              <a:rPr lang="ru-RU" sz="4000" b="1" dirty="0"/>
              <a:t>Мк 16:15</a:t>
            </a:r>
          </a:p>
          <a:p>
            <a:pPr marL="0" indent="0" algn="ctr">
              <a:buNone/>
            </a:pPr>
            <a:endParaRPr lang="ru-RU" sz="4000" b="1" dirty="0"/>
          </a:p>
          <a:p>
            <a:pPr marL="0" indent="0" algn="ctr">
              <a:buNone/>
            </a:pPr>
            <a:r>
              <a:rPr lang="ru-RU" sz="4800" dirty="0"/>
              <a:t>«</a:t>
            </a:r>
            <a:r>
              <a:rPr lang="ru-RU" sz="4400" i="1" dirty="0"/>
              <a:t>Уча их соблюдать всё, что Я повелел вам</a:t>
            </a:r>
            <a:r>
              <a:rPr lang="en-US" sz="4400" i="1" dirty="0"/>
              <a:t>; </a:t>
            </a:r>
            <a:r>
              <a:rPr lang="ru-RU" sz="4400" i="1" dirty="0"/>
              <a:t>и вот, Я с вами во все дни до скончания века». 						</a:t>
            </a:r>
            <a:r>
              <a:rPr lang="ru-RU" sz="4000" b="1" dirty="0"/>
              <a:t>Мф 28:20</a:t>
            </a:r>
          </a:p>
        </p:txBody>
      </p:sp>
    </p:spTree>
    <p:extLst>
      <p:ext uri="{BB962C8B-B14F-4D97-AF65-F5344CB8AC3E}">
        <p14:creationId xmlns:p14="http://schemas.microsoft.com/office/powerpoint/2010/main" val="4086888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1028700"/>
            <a:ext cx="10969943" cy="1143000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F6374F-73A7-42C5-B850-25187BF2D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5"/>
            <a:ext cx="12188825" cy="68238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5F4725-8248-429D-80F8-0F96F89DEC19}"/>
              </a:ext>
            </a:extLst>
          </p:cNvPr>
          <p:cNvSpPr txBox="1"/>
          <p:nvPr/>
        </p:nvSpPr>
        <p:spPr>
          <a:xfrm>
            <a:off x="1139983" y="5943600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Мамы в молитве, Вест Сакраменто, Калифорния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39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D942B-8FE0-4A69-B6AF-E1DB3453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1F552247-4863-492B-A835-21CAEF4A7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88825" cy="68998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327A6F-A72B-47D2-90CC-4DD916EC97E1}"/>
              </a:ext>
            </a:extLst>
          </p:cNvPr>
          <p:cNvSpPr txBox="1"/>
          <p:nvPr/>
        </p:nvSpPr>
        <p:spPr>
          <a:xfrm>
            <a:off x="150812" y="381000"/>
            <a:ext cx="1112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 Конференция «Мамы в молитве» в Вашингтоне, Ванкувер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67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274638"/>
            <a:ext cx="11199972" cy="5440362"/>
          </a:xfrm>
        </p:spPr>
        <p:txBody>
          <a:bodyPr>
            <a:noAutofit/>
          </a:bodyPr>
          <a:lstStyle/>
          <a:p>
            <a:endParaRPr lang="en-US" sz="5400" b="1" dirty="0">
              <a:latin typeface="Lucida Handwriting" panose="03010101010101010101" pitchFamily="66" charset="0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17FA266-8068-4A52-88CF-BB787E2D8A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9" y="13252"/>
            <a:ext cx="12188825" cy="678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CB2C61-ECC0-4A2D-A144-471BFB69D588}"/>
              </a:ext>
            </a:extLst>
          </p:cNvPr>
          <p:cNvSpPr txBox="1"/>
          <p:nvPr/>
        </p:nvSpPr>
        <p:spPr>
          <a:xfrm>
            <a:off x="2436812" y="274638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Конференция «Мамы в молитве в Рязани, Россия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86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FF0562E4-7C59-41EE-9CE4-B6A991902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28520"/>
            <a:ext cx="12170811" cy="684273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0C2F3-2F93-4967-9944-9D0FAC5FF198}"/>
              </a:ext>
            </a:extLst>
          </p:cNvPr>
          <p:cNvSpPr txBox="1"/>
          <p:nvPr/>
        </p:nvSpPr>
        <p:spPr>
          <a:xfrm>
            <a:off x="609441" y="990600"/>
            <a:ext cx="8228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Презентация «Мамы в молитве» в Израиле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62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1028700"/>
            <a:ext cx="10969943" cy="1143000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2896EB8-C206-4FDC-9D19-3A372DB8A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08"/>
            <a:ext cx="12188824" cy="68549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EFDB6-D191-478F-BD16-59FD0C41B7DD}"/>
              </a:ext>
            </a:extLst>
          </p:cNvPr>
          <p:cNvSpPr txBox="1"/>
          <p:nvPr/>
        </p:nvSpPr>
        <p:spPr>
          <a:xfrm>
            <a:off x="4341812" y="4572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Мамы в молитве в Израиле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29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F56CAB3-AE05-4B15-AB37-86551785D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"/>
            <a:ext cx="12188825" cy="657225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122746-7724-4FC1-AE15-55B4EFB7E8B4}"/>
              </a:ext>
            </a:extLst>
          </p:cNvPr>
          <p:cNvSpPr txBox="1"/>
          <p:nvPr/>
        </p:nvSpPr>
        <p:spPr>
          <a:xfrm>
            <a:off x="1903412" y="914400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Конференция «Мамы в молитве в Таджикистане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3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1028700"/>
            <a:ext cx="10969943" cy="1143000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EF69C8C-7F43-4C0C-8EB8-ADAF60ADB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664" y="64604"/>
            <a:ext cx="12188825" cy="830183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D2EFA-EDAD-4C08-B12A-6BC566FEE982}"/>
              </a:ext>
            </a:extLst>
          </p:cNvPr>
          <p:cNvSpPr txBox="1"/>
          <p:nvPr/>
        </p:nvSpPr>
        <p:spPr>
          <a:xfrm>
            <a:off x="1751011" y="1028700"/>
            <a:ext cx="9598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Мамы в молитве в церкви г. Брайт, Калифорния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5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ославим Бога одной семьею">
            <a:hlinkClick r:id="" action="ppaction://media"/>
            <a:extLst>
              <a:ext uri="{FF2B5EF4-FFF2-40B4-BE49-F238E27FC236}">
                <a16:creationId xmlns:a16="http://schemas.microsoft.com/office/drawing/2014/main" id="{680EF4D2-3C89-40CC-9D48-F69B4447EF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391"/>
            <a:ext cx="12188825" cy="6833597"/>
          </a:xfrm>
        </p:spPr>
      </p:pic>
    </p:spTree>
    <p:extLst>
      <p:ext uri="{BB962C8B-B14F-4D97-AF65-F5344CB8AC3E}">
        <p14:creationId xmlns:p14="http://schemas.microsoft.com/office/powerpoint/2010/main" val="408088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796" y="311449"/>
            <a:ext cx="4331179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1AD5D-4FCA-4DA1-96B9-9CCB999C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56" y="742951"/>
            <a:ext cx="3475720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Сёстры Тихоокеанского Объединения на семинаре Женского служения</a:t>
            </a:r>
          </a:p>
        </p:txBody>
      </p:sp>
      <p:pic>
        <p:nvPicPr>
          <p:cNvPr id="8" name="Content Placeholder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80AFC13-A7F7-41C4-B4A8-093668844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2" b="8339"/>
          <a:stretch/>
        </p:blipFill>
        <p:spPr>
          <a:xfrm>
            <a:off x="0" y="-27775"/>
            <a:ext cx="12188825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3DB23C-764B-4FB3-9D32-54E14933B7A0}"/>
              </a:ext>
            </a:extLst>
          </p:cNvPr>
          <p:cNvSpPr txBox="1"/>
          <p:nvPr/>
        </p:nvSpPr>
        <p:spPr>
          <a:xfrm>
            <a:off x="1827212" y="4628257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Семинар отделов Женского служения, Вдов и Сирот, Мамы в молитве, 82 Съезд ТО</a:t>
            </a:r>
          </a:p>
        </p:txBody>
      </p:sp>
    </p:spTree>
    <p:extLst>
      <p:ext uri="{BB962C8B-B14F-4D97-AF65-F5344CB8AC3E}">
        <p14:creationId xmlns:p14="http://schemas.microsoft.com/office/powerpoint/2010/main" val="3806177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itting, table, food, white&#10;&#10;Description automatically generated">
            <a:extLst>
              <a:ext uri="{FF2B5EF4-FFF2-40B4-BE49-F238E27FC236}">
                <a16:creationId xmlns:a16="http://schemas.microsoft.com/office/drawing/2014/main" id="{6847084D-727D-42AB-BE70-2E35243151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997" y="-75409"/>
            <a:ext cx="6858004" cy="7008813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52432D-11CE-40AD-AF11-51E23A2F3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6412" y="1600201"/>
            <a:ext cx="4722972" cy="452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Отдел «Мамы в молитве» ТО</a:t>
            </a:r>
          </a:p>
          <a:p>
            <a:pPr marL="0" indent="0">
              <a:buNone/>
            </a:pPr>
            <a:r>
              <a:rPr lang="ru-RU" sz="3600" dirty="0"/>
              <a:t>Отдел Женского служения ТО</a:t>
            </a:r>
          </a:p>
          <a:p>
            <a:pPr marL="0" indent="0">
              <a:buNone/>
            </a:pPr>
            <a:r>
              <a:rPr lang="ru-RU" sz="3600" dirty="0"/>
              <a:t>Отдел Вдов и Сирот ТО</a:t>
            </a:r>
          </a:p>
        </p:txBody>
      </p:sp>
    </p:spTree>
    <p:extLst>
      <p:ext uri="{BB962C8B-B14F-4D97-AF65-F5344CB8AC3E}">
        <p14:creationId xmlns:p14="http://schemas.microsoft.com/office/powerpoint/2010/main" val="2661470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54D8-64F0-44C3-BC04-59B7E907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1AD7C88-5A35-447B-B03D-669EBC3CA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104" cy="6858000"/>
          </a:xfrm>
        </p:spPr>
      </p:pic>
    </p:spTree>
    <p:extLst>
      <p:ext uri="{BB962C8B-B14F-4D97-AF65-F5344CB8AC3E}">
        <p14:creationId xmlns:p14="http://schemas.microsoft.com/office/powerpoint/2010/main" val="2784456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Концепция миссии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/>
              <a:t> </a:t>
            </a:r>
            <a:r>
              <a:rPr lang="ru-RU" sz="5400" dirty="0"/>
              <a:t>Служение Мамы в молитве оказывает влияние на детей и школы, приобретая их для Христа, посредством формирования женских молитвенных групп.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90058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«Мамы в молитве» – кто мы?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Женщины которые регулярно молятся вместе за детей и школы</a:t>
            </a:r>
          </a:p>
          <a:p>
            <a:r>
              <a:rPr lang="ru-RU" sz="4000" dirty="0"/>
              <a:t>Христо – центричное молитвенное служение</a:t>
            </a:r>
          </a:p>
          <a:p>
            <a:r>
              <a:rPr lang="ru-RU" sz="4000" dirty="0"/>
              <a:t>Мамы, бабушки, тёти – женщины желающие молиться за детей от дошкольных учреждений до высших учебных заведений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95569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563562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Сила </a:t>
            </a:r>
            <a:r>
              <a:rPr lang="ru-RU" sz="4000" b="1"/>
              <a:t>Евангелия в целях </a:t>
            </a:r>
            <a:r>
              <a:rPr lang="ru-RU" sz="4000" b="1" dirty="0"/>
              <a:t>служения «Мамы в молитве»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2" y="762000"/>
            <a:ext cx="11885613" cy="6095999"/>
          </a:xfrm>
        </p:spPr>
        <p:txBody>
          <a:bodyPr>
            <a:normAutofit/>
          </a:bodyPr>
          <a:lstStyle/>
          <a:p>
            <a:r>
              <a:rPr lang="ru-RU" dirty="0"/>
              <a:t>Молиться, чтобы</a:t>
            </a:r>
          </a:p>
          <a:p>
            <a:pPr lvl="1"/>
            <a:r>
              <a:rPr lang="ru-RU" dirty="0"/>
              <a:t> наши дети приняли Иисуса Христа как личного Спасителя и Господа и следовали за Ним</a:t>
            </a:r>
          </a:p>
          <a:p>
            <a:pPr lvl="1"/>
            <a:r>
              <a:rPr lang="ru-RU" dirty="0"/>
              <a:t>	чтобы пришло пробуждение и возрождение на территории школ</a:t>
            </a:r>
          </a:p>
          <a:p>
            <a:pPr lvl="1"/>
            <a:r>
              <a:rPr lang="ru-RU" dirty="0"/>
              <a:t>чтобы школы руководствовались библейскими ценностями и высокими моральными стандартами </a:t>
            </a:r>
          </a:p>
          <a:p>
            <a:pPr lvl="1"/>
            <a:r>
              <a:rPr lang="ru-RU" dirty="0"/>
              <a:t>Чтобы каждая школа в нашем городе, штате, стране и мире имела покров ходатайственной молитвы</a:t>
            </a:r>
          </a:p>
          <a:p>
            <a:r>
              <a:rPr lang="ru-RU" sz="2800" dirty="0"/>
              <a:t>Служить ободрением и поддержкой матерям проходящим особые переживания за своих детей</a:t>
            </a:r>
          </a:p>
          <a:p>
            <a:r>
              <a:rPr lang="ru-RU" sz="2800" dirty="0"/>
              <a:t>Молитва о семье, церкви, о других нуждах</a:t>
            </a:r>
          </a:p>
          <a:p>
            <a:endParaRPr lang="ru-RU" sz="2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46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70" y="152401"/>
            <a:ext cx="10969943" cy="1143000"/>
          </a:xfrm>
        </p:spPr>
        <p:txBody>
          <a:bodyPr>
            <a:normAutofit/>
          </a:bodyPr>
          <a:lstStyle/>
          <a:p>
            <a:r>
              <a:rPr lang="ru-RU" sz="4000" b="1" dirty="0"/>
              <a:t>Особенность служения «Мамы в молитве»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295401"/>
            <a:ext cx="11428571" cy="5410198"/>
          </a:xfrm>
        </p:spPr>
        <p:txBody>
          <a:bodyPr>
            <a:normAutofit/>
          </a:bodyPr>
          <a:lstStyle/>
          <a:p>
            <a:r>
              <a:rPr lang="ru-RU" sz="3600" dirty="0"/>
              <a:t>Молитва в один аккорд</a:t>
            </a:r>
          </a:p>
          <a:p>
            <a:r>
              <a:rPr lang="ru-RU" sz="3600" dirty="0"/>
              <a:t>Молитва по Писанию</a:t>
            </a:r>
          </a:p>
          <a:p>
            <a:r>
              <a:rPr lang="ru-RU" sz="3600" dirty="0"/>
              <a:t>Используя четыре шага молитвы</a:t>
            </a:r>
          </a:p>
          <a:p>
            <a:r>
              <a:rPr lang="ru-RU" sz="3600" dirty="0"/>
              <a:t>Полагаясь на обетования Божии</a:t>
            </a:r>
          </a:p>
          <a:p>
            <a:r>
              <a:rPr lang="ru-RU" sz="3600" dirty="0"/>
              <a:t>Сохраняя конфиденциальность молитвенных нужд</a:t>
            </a:r>
          </a:p>
          <a:p>
            <a:pPr marL="0" indent="0">
              <a:buNone/>
            </a:pPr>
            <a:r>
              <a:rPr lang="ru-RU" sz="3600" dirty="0"/>
              <a:t>(Правило группы:  «О чём молимся в группе, остаётся в группе»)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5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70" y="152401"/>
            <a:ext cx="10969943" cy="1143000"/>
          </a:xfrm>
        </p:spPr>
        <p:txBody>
          <a:bodyPr>
            <a:normAutofit/>
          </a:bodyPr>
          <a:lstStyle/>
          <a:p>
            <a:r>
              <a:rPr lang="ru-RU" sz="4000" b="1" dirty="0"/>
              <a:t>Молитва в Один Аккорд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295401"/>
            <a:ext cx="11428571" cy="5410198"/>
          </a:xfrm>
        </p:spPr>
        <p:txBody>
          <a:bodyPr>
            <a:normAutofit lnSpcReduction="10000"/>
          </a:bodyPr>
          <a:lstStyle/>
          <a:p>
            <a:r>
              <a:rPr lang="ru-RU" sz="3600" dirty="0"/>
              <a:t>Молитва в один аккорд – это молитва согласия, направляемая Святым Духом.  Каждый раз, когда группа молится в один аккорд, её молитвы сосредотачиваются на одной молитвенной нужде.   Несколько матерей могут молиться по очереди об этой нужде, пока все её аспекты не будут исчерпаны. </a:t>
            </a:r>
          </a:p>
          <a:p>
            <a:r>
              <a:rPr lang="ru-RU" sz="3600" dirty="0"/>
              <a:t>Сосредотачиваем своё внимание на Всемогущем Боге, а не на себе.</a:t>
            </a:r>
          </a:p>
          <a:p>
            <a:r>
              <a:rPr lang="ru-RU" sz="3600" dirty="0"/>
              <a:t>Не красноречие нашей молитвы, а искренность нашего сердца – вот что имеет значение для Бога.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01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9D67-90A1-4B20-BE5B-BDA7BBF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70" y="152401"/>
            <a:ext cx="10969943" cy="1143000"/>
          </a:xfrm>
        </p:spPr>
        <p:txBody>
          <a:bodyPr>
            <a:normAutofit/>
          </a:bodyPr>
          <a:lstStyle/>
          <a:p>
            <a:r>
              <a:rPr lang="ru-RU" sz="4000" b="1" dirty="0"/>
              <a:t>Молитва по Писанию -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39BB-5084-40B7-A884-6F6CEC08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295401"/>
            <a:ext cx="11428571" cy="5410198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/>
              <a:t>Это мощное оружие ходатая за нуждающихся.  Мы обращаемся к Богу, используя Его же слова, от лица того, за кого мы ходатайствуем. </a:t>
            </a:r>
          </a:p>
          <a:p>
            <a:pPr marL="0" indent="0">
              <a:buNone/>
            </a:pPr>
            <a:r>
              <a:rPr lang="ru-RU" sz="3600" dirty="0"/>
              <a:t>	</a:t>
            </a:r>
            <a:r>
              <a:rPr lang="ru-RU" sz="3600" i="1" dirty="0"/>
              <a:t>«И шлем спасения возьмите, и меч духовный, который есть Слово Божие». </a:t>
            </a:r>
            <a:r>
              <a:rPr lang="ru-RU" sz="3600" dirty="0"/>
              <a:t>				</a:t>
            </a:r>
            <a:r>
              <a:rPr lang="ru-RU" b="1" dirty="0"/>
              <a:t>Ефес. 6:17</a:t>
            </a:r>
          </a:p>
          <a:p>
            <a:r>
              <a:rPr lang="ru-RU" sz="3600" dirty="0"/>
              <a:t>Атаки сатаны могут быть отражены силой Слова Божьего 									</a:t>
            </a:r>
            <a:r>
              <a:rPr lang="ru-RU" b="1" dirty="0"/>
              <a:t>Мф 4:3-4</a:t>
            </a:r>
            <a:r>
              <a:rPr lang="en-US" b="1" dirty="0"/>
              <a:t>; </a:t>
            </a:r>
            <a:r>
              <a:rPr lang="ru-RU" b="1" dirty="0"/>
              <a:t>Евр. 4:12</a:t>
            </a:r>
          </a:p>
          <a:p>
            <a:r>
              <a:rPr lang="ru-RU" sz="3600" dirty="0"/>
              <a:t>Молитва, соответствующая Божьей воле, приносит мир и великую надежду, так как Слово Божие не тщетно. </a:t>
            </a:r>
          </a:p>
          <a:p>
            <a:pPr marL="0" indent="0">
              <a:buNone/>
            </a:pPr>
            <a:r>
              <a:rPr lang="ru-RU" sz="3600" b="1" dirty="0"/>
              <a:t>								</a:t>
            </a:r>
            <a:r>
              <a:rPr lang="ru-RU" b="1" dirty="0"/>
              <a:t>Ис. 55:10-11</a:t>
            </a:r>
          </a:p>
          <a:p>
            <a:endParaRPr lang="ru-RU" sz="3600" dirty="0"/>
          </a:p>
          <a:p>
            <a:endParaRPr lang="ru-RU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568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</TotalTime>
  <Words>1035</Words>
  <Application>Microsoft Office PowerPoint</Application>
  <PresentationFormat>Custom</PresentationFormat>
  <Paragraphs>127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Lucida Handwriting</vt:lpstr>
      <vt:lpstr>Office Theme</vt:lpstr>
      <vt:lpstr>PowerPoint Presentation</vt:lpstr>
      <vt:lpstr>PowerPoint Presentation</vt:lpstr>
      <vt:lpstr>PowerPoint Presentation</vt:lpstr>
      <vt:lpstr>Концепция миссии</vt:lpstr>
      <vt:lpstr>«Мамы в молитве» – кто мы?</vt:lpstr>
      <vt:lpstr>Сила Евангелия в целях служения «Мамы в молитве»</vt:lpstr>
      <vt:lpstr>Особенность служения «Мамы в молитве»</vt:lpstr>
      <vt:lpstr>Молитва в Один Аккорд</vt:lpstr>
      <vt:lpstr>Молитва по Писанию -</vt:lpstr>
      <vt:lpstr>Молитвенный час разделён на четыре шага</vt:lpstr>
      <vt:lpstr>Прославление</vt:lpstr>
      <vt:lpstr>PowerPoint Presentation</vt:lpstr>
      <vt:lpstr>PowerPoint Presentation</vt:lpstr>
      <vt:lpstr>Исповедание – очищение нашего духовного храма. В тишине сердца исповедуем свои грехи Богу, Кто прощает.</vt:lpstr>
      <vt:lpstr>К молитве благодарения</vt:lpstr>
      <vt:lpstr>Ходатайственная молитва о наших детях: Вставляем имя ребёнка в стих из Писания и молимся в один аккорд по двое или трое.</vt:lpstr>
      <vt:lpstr> Ходатайственная молитва о школах: </vt:lpstr>
      <vt:lpstr>О служении «Мамы в молитве»  </vt:lpstr>
      <vt:lpstr>Как служение «Мамы в молитве» может исполнить великое поручение нашего Господа</vt:lpstr>
      <vt:lpstr>PowerPoint Presentation</vt:lpstr>
      <vt:lpstr>У нас есть великая привилегия: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Сёстры Тихоокеанского Объединения на семинаре Женского служения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славлю Иисуса,  Он милует меня,  Забыв мою неправду  И грех искореня.  Я славлю Иисуса,  Он любит без конца, Он Кровью драгоценной  Cпас грешного меня.</dc:title>
  <dc:creator>Olga Drovorub</dc:creator>
  <cp:lastModifiedBy>Olga Drovorub</cp:lastModifiedBy>
  <cp:revision>102</cp:revision>
  <dcterms:created xsi:type="dcterms:W3CDTF">2009-08-16T02:30:05Z</dcterms:created>
  <dcterms:modified xsi:type="dcterms:W3CDTF">2019-10-21T06:03:29Z</dcterms:modified>
</cp:coreProperties>
</file>